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749" r:id="rId2"/>
    <p:sldId id="282" r:id="rId3"/>
    <p:sldId id="750" r:id="rId4"/>
    <p:sldId id="752" r:id="rId5"/>
    <p:sldId id="771" r:id="rId6"/>
    <p:sldId id="765" r:id="rId7"/>
    <p:sldId id="772" r:id="rId8"/>
    <p:sldId id="744" r:id="rId9"/>
    <p:sldId id="751" r:id="rId10"/>
    <p:sldId id="753" r:id="rId11"/>
    <p:sldId id="774" r:id="rId12"/>
    <p:sldId id="773" r:id="rId13"/>
    <p:sldId id="769" r:id="rId14"/>
    <p:sldId id="754" r:id="rId15"/>
    <p:sldId id="755" r:id="rId16"/>
    <p:sldId id="756" r:id="rId17"/>
    <p:sldId id="757" r:id="rId18"/>
    <p:sldId id="758" r:id="rId19"/>
    <p:sldId id="759" r:id="rId20"/>
    <p:sldId id="760" r:id="rId21"/>
    <p:sldId id="761" r:id="rId22"/>
    <p:sldId id="762" r:id="rId23"/>
    <p:sldId id="770" r:id="rId24"/>
  </p:sldIdLst>
  <p:sldSz cx="19799300" cy="11160125"/>
  <p:notesSz cx="6858000" cy="9144000"/>
  <p:embeddedFontLst>
    <p:embeddedFont>
      <p:font typeface="Tinkoff Sans" panose="02000506050000020004" pitchFamily="2" charset="0"/>
      <p:regular r:id="rId27"/>
      <p:bold r:id="rId28"/>
    </p:embeddedFont>
    <p:embeddedFont>
      <p:font typeface="TINKOFFSANS-MEDIUM" panose="02000806050000020004" pitchFamily="2" charset="0"/>
      <p:regular r:id="rId29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>
        <p15:guide id="1" orient="horz" pos="6531" userDrawn="1">
          <p15:clr>
            <a:srgbClr val="A4A3A4"/>
          </p15:clr>
        </p15:guide>
        <p15:guide id="3" pos="11974" userDrawn="1">
          <p15:clr>
            <a:srgbClr val="A4A3A4"/>
          </p15:clr>
        </p15:guide>
        <p15:guide id="4" orient="horz" pos="499" userDrawn="1">
          <p15:clr>
            <a:srgbClr val="A4A3A4"/>
          </p15:clr>
        </p15:guide>
        <p15:guide id="5" pos="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9"/>
    <a:srgbClr val="458BF9"/>
    <a:srgbClr val="FFDD2C"/>
    <a:srgbClr val="9CC2FC"/>
    <a:srgbClr val="F6F6F6"/>
    <a:srgbClr val="E5ECFF"/>
    <a:srgbClr val="000000"/>
    <a:srgbClr val="F5F5F8"/>
    <a:srgbClr val="F6F5FA"/>
    <a:srgbClr val="EE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8"/>
    <p:restoredTop sz="90023"/>
  </p:normalViewPr>
  <p:slideViewPr>
    <p:cSldViewPr snapToGrid="0" snapToObjects="1" showGuides="1">
      <p:cViewPr varScale="1">
        <p:scale>
          <a:sx n="85" d="100"/>
          <a:sy n="85" d="100"/>
        </p:scale>
        <p:origin x="1072" y="200"/>
      </p:cViewPr>
      <p:guideLst>
        <p:guide orient="horz" pos="6531"/>
        <p:guide pos="11974"/>
        <p:guide orient="horz" pos="499"/>
        <p:guide pos="498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01.12.2023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290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4467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6599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821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566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774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80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25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9927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558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431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6029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01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A9EFA73E-F811-1E44-940D-0BEAF2C0FE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615CEF-FF8E-74D6-F67B-B49357A8D7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8" y="319634"/>
            <a:ext cx="3127720" cy="27861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39635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rgbClr val="F6F5FA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362943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rgbClr val="F6F5FA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25224B3-64D2-1FEC-BB71-D01B792FDD01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61F4E648-3CD8-6F41-A846-4D8E1305133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54BC465E-CC8D-7C4B-B97D-D6A9885C9B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359131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26897B-FEC1-4C2B-B653-333F135D0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" y="446254"/>
            <a:ext cx="5857983" cy="182305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39924-6839-6386-D94D-39820BCD4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8" y="319634"/>
            <a:ext cx="3127720" cy="2786172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191697-FF27-CAAE-DE8D-34DBAE7E0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" y="446254"/>
            <a:ext cx="5857983" cy="18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BC31C4-89AB-240C-0CBB-FC46B2CC5C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" y="446254"/>
            <a:ext cx="5857983" cy="18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F5F5F8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5CCFECB6-EA7B-FC4E-89E0-17EBFCDA3C6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34" name="object 2"/>
          <p:cNvSpPr/>
          <p:nvPr/>
        </p:nvSpPr>
        <p:spPr>
          <a:xfrm>
            <a:off x="7" y="-6608"/>
            <a:ext cx="6661193" cy="11166289"/>
          </a:xfrm>
          <a:prstGeom prst="rect">
            <a:avLst/>
          </a:prstGeom>
          <a:solidFill>
            <a:srgbClr val="D9DDE1"/>
          </a:solidFill>
          <a:ln w="12700">
            <a:miter lim="400000"/>
          </a:ln>
        </p:spPr>
        <p:txBody>
          <a:bodyPr lIns="44997" rIns="44997"/>
          <a:lstStyle/>
          <a:p>
            <a:endParaRPr sz="806"/>
          </a:p>
        </p:txBody>
      </p:sp>
    </p:spTree>
    <p:extLst>
      <p:ext uri="{BB962C8B-B14F-4D97-AF65-F5344CB8AC3E}">
        <p14:creationId xmlns:p14="http://schemas.microsoft.com/office/powerpoint/2010/main" val="748253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A28E0C-1D45-7BEA-F477-00127B8EB083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87058799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61508E74-5920-7D13-FD3E-92B1E6FD0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3859" y="5544"/>
            <a:ext cx="8234700" cy="1036974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0043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6" y="-2"/>
            <a:ext cx="12255499" cy="10329532"/>
          </a:xfrm>
          <a:prstGeom prst="round1Rect">
            <a:avLst>
              <a:gd name="adj" fmla="val 16115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329530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B9F50A-DAE2-5E7B-966D-D8513C904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25400"/>
            <a:ext cx="19856998" cy="112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99" userDrawn="1">
          <p15:clr>
            <a:srgbClr val="FBAE40"/>
          </p15:clr>
        </p15:guide>
        <p15:guide id="2" pos="498" userDrawn="1">
          <p15:clr>
            <a:srgbClr val="FBAE40"/>
          </p15:clr>
        </p15:guide>
        <p15:guide id="3" orient="horz" pos="6531" userDrawn="1">
          <p15:clr>
            <a:srgbClr val="FBAE40"/>
          </p15:clr>
        </p15:guide>
        <p15:guide id="4" pos="1197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717" r:id="rId3"/>
    <p:sldLayoutId id="2147483769" r:id="rId4"/>
    <p:sldLayoutId id="2147483766" r:id="rId5"/>
    <p:sldLayoutId id="2147483752" r:id="rId6"/>
    <p:sldLayoutId id="2147483768" r:id="rId7"/>
    <p:sldLayoutId id="2147483758" r:id="rId8"/>
    <p:sldLayoutId id="2147483764" r:id="rId9"/>
    <p:sldLayoutId id="2147483753" r:id="rId10"/>
    <p:sldLayoutId id="2147483751" r:id="rId11"/>
    <p:sldLayoutId id="2147483742" r:id="rId12"/>
    <p:sldLayoutId id="2147483658" r:id="rId13"/>
    <p:sldLayoutId id="2147483659" r:id="rId14"/>
    <p:sldLayoutId id="2147483709" r:id="rId15"/>
    <p:sldLayoutId id="2147483741" r:id="rId16"/>
    <p:sldLayoutId id="2147483661" r:id="rId17"/>
    <p:sldLayoutId id="2147483745" r:id="rId18"/>
    <p:sldLayoutId id="2147483744" r:id="rId19"/>
    <p:sldLayoutId id="2147483767" r:id="rId20"/>
    <p:sldLayoutId id="2147483754" r:id="rId21"/>
    <p:sldLayoutId id="2147483757" r:id="rId22"/>
    <p:sldLayoutId id="2147483750" r:id="rId23"/>
    <p:sldLayoutId id="2147483712" r:id="rId24"/>
    <p:sldLayoutId id="2147483761" r:id="rId25"/>
    <p:sldLayoutId id="2147483762" r:id="rId26"/>
    <p:sldLayoutId id="2147483763" r:id="rId27"/>
    <p:sldLayoutId id="2147483689" r:id="rId28"/>
    <p:sldLayoutId id="2147483760" r:id="rId29"/>
    <p:sldLayoutId id="2147483756" r:id="rId30"/>
    <p:sldLayoutId id="2147483706" r:id="rId31"/>
    <p:sldLayoutId id="2147483711" r:id="rId32"/>
    <p:sldLayoutId id="2147483716" r:id="rId33"/>
    <p:sldLayoutId id="2147483714" r:id="rId34"/>
    <p:sldLayoutId id="2147483743" r:id="rId35"/>
    <p:sldLayoutId id="2147483755" r:id="rId36"/>
    <p:sldLayoutId id="2147483748" r:id="rId37"/>
    <p:sldLayoutId id="2147483749" r:id="rId38"/>
    <p:sldLayoutId id="2147483770" r:id="rId39"/>
    <p:sldLayoutId id="2147483771" r:id="rId40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25822821-7069-914C-8B15-EFD33483332D}"/>
              </a:ext>
            </a:extLst>
          </p:cNvPr>
          <p:cNvSpPr txBox="1">
            <a:spLocks/>
          </p:cNvSpPr>
          <p:nvPr/>
        </p:nvSpPr>
        <p:spPr>
          <a:xfrm>
            <a:off x="769725" y="4634515"/>
            <a:ext cx="8943901" cy="1891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200" b="1" dirty="0">
                <a:latin typeface="Tinkoff Sans" panose="02000506050000020004" pitchFamily="2" charset="0"/>
              </a:rPr>
              <a:t>Архитектура и паттерны интеграции в распределенных системах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4CB57-182E-4B15-3FA7-5EAD64F1B4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5461" r="3390" b="80"/>
          <a:stretch/>
        </p:blipFill>
        <p:spPr>
          <a:xfrm>
            <a:off x="9899651" y="0"/>
            <a:ext cx="9898908" cy="10359131"/>
          </a:xfrm>
          <a:solidFill>
            <a:srgbClr val="F5F5F8"/>
          </a:solidFill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3782BF3-FF88-9E19-79B4-FA1E45515B35}"/>
              </a:ext>
            </a:extLst>
          </p:cNvPr>
          <p:cNvSpPr txBox="1">
            <a:spLocks/>
          </p:cNvSpPr>
          <p:nvPr/>
        </p:nvSpPr>
        <p:spPr>
          <a:xfrm>
            <a:off x="769725" y="7336775"/>
            <a:ext cx="11134605" cy="68500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en-US" sz="2800" dirty="0"/>
              <a:t>Configuration management, service discovery, resilience</a:t>
            </a:r>
            <a:endParaRPr lang="ru-RU" sz="2800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6563C63B-AF90-33FD-ADE4-82446469DF0E}"/>
              </a:ext>
            </a:extLst>
          </p:cNvPr>
          <p:cNvSpPr txBox="1">
            <a:spLocks/>
          </p:cNvSpPr>
          <p:nvPr/>
        </p:nvSpPr>
        <p:spPr>
          <a:xfrm>
            <a:off x="790574" y="10035457"/>
            <a:ext cx="4655185" cy="8174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  <a:spcBef>
                <a:spcPts val="0"/>
              </a:spcBef>
            </a:pPr>
            <a:r>
              <a:rPr lang="ru-RU" sz="2200" spc="50" dirty="0" err="1">
                <a:latin typeface="TINKOFFSANS-MEDIUM" panose="02000506050000020004" pitchFamily="2" charset="0"/>
              </a:rPr>
              <a:t>Мурзакаев</a:t>
            </a:r>
            <a:r>
              <a:rPr lang="ru-RU" sz="2200" spc="50" dirty="0">
                <a:latin typeface="TINKOFFSANS-MEDIUM" panose="02000506050000020004" pitchFamily="2" charset="0"/>
              </a:rPr>
              <a:t> Эмиль</a:t>
            </a:r>
          </a:p>
        </p:txBody>
      </p:sp>
    </p:spTree>
    <p:extLst>
      <p:ext uri="{BB962C8B-B14F-4D97-AF65-F5344CB8AC3E}">
        <p14:creationId xmlns:p14="http://schemas.microsoft.com/office/powerpoint/2010/main" val="41810120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F0AC24E-F5AE-6E47-86C1-DE41BF30B556}"/>
              </a:ext>
            </a:extLst>
          </p:cNvPr>
          <p:cNvSpPr txBox="1"/>
          <p:nvPr/>
        </p:nvSpPr>
        <p:spPr>
          <a:xfrm>
            <a:off x="10064055" y="1746124"/>
            <a:ext cx="9735245" cy="1326671"/>
          </a:xfrm>
          <a:prstGeom prst="rect">
            <a:avLst/>
          </a:prstGeom>
        </p:spPr>
        <p:txBody>
          <a:bodyPr vert="horz" wrap="square" lIns="0" tIns="12506" rIns="0" bIns="0" rtlCol="0">
            <a:no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600" dirty="0">
                <a:latin typeface="TINKOFFSANS-MEDIUM" panose="02000506050000020004" pitchFamily="2" charset="0"/>
              </a:rPr>
              <a:t>Плюсы</a:t>
            </a:r>
            <a:endParaRPr sz="3600" dirty="0">
              <a:latin typeface="TINKOFFSANS-MEDIUM" panose="02000506050000020004" pitchFamily="2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8C13F56-45DB-B74F-9F8F-3A2EBCEEFE1A}"/>
              </a:ext>
            </a:extLst>
          </p:cNvPr>
          <p:cNvSpPr txBox="1"/>
          <p:nvPr/>
        </p:nvSpPr>
        <p:spPr>
          <a:xfrm>
            <a:off x="10064055" y="2697155"/>
            <a:ext cx="6861675" cy="1018032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355406" marR="5002" indent="-342900">
              <a:lnSpc>
                <a:spcPts val="4000"/>
              </a:lnSpc>
              <a:spcBef>
                <a:spcPts val="1570"/>
              </a:spcBef>
              <a:buFont typeface="Wingdings" pitchFamily="2" charset="2"/>
              <a:buChar char="§"/>
            </a:pPr>
            <a: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Независимая разработка, развертывание и масштабирование для каждого сервиса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E97EA6-F0FD-A24F-BF25-0112A5B2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818" y="1746124"/>
            <a:ext cx="659978" cy="6599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818" y="4364856"/>
            <a:ext cx="659978" cy="274991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0064066" y="4228253"/>
            <a:ext cx="9735234" cy="8759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600" dirty="0">
                <a:latin typeface="TINKOFFSANS-MEDIUM" panose="02000506050000020004" pitchFamily="2" charset="0"/>
              </a:rPr>
              <a:t>Минусы  (Налог на </a:t>
            </a:r>
            <a:r>
              <a:rPr lang="ru-RU" sz="3600" dirty="0" err="1">
                <a:latin typeface="TINKOFFSANS-MEDIUM" panose="02000506050000020004" pitchFamily="2" charset="0"/>
              </a:rPr>
              <a:t>микросервисы</a:t>
            </a:r>
            <a:r>
              <a:rPr lang="ru-RU" sz="3600" dirty="0">
                <a:latin typeface="TINKOFFSANS-MEDIUM" panose="02000506050000020004" pitchFamily="2" charset="0"/>
              </a:rPr>
              <a:t>)</a:t>
            </a:r>
            <a:endParaRPr sz="3600" dirty="0"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0028617" y="5104182"/>
            <a:ext cx="8223943" cy="3467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406" marR="5002" indent="-342900">
              <a:lnSpc>
                <a:spcPts val="4000"/>
              </a:lnSpc>
              <a:spcBef>
                <a:spcPts val="1570"/>
              </a:spcBef>
              <a:buFont typeface="Wingdings" pitchFamily="2" charset="2"/>
              <a:buChar char="§"/>
            </a:pPr>
            <a: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Необходимо поддерживать, деплоить, мониторить большое количество небольших сервисов</a:t>
            </a:r>
          </a:p>
          <a:p>
            <a:pPr marL="355406" marR="5002" indent="-342900">
              <a:lnSpc>
                <a:spcPts val="4000"/>
              </a:lnSpc>
              <a:spcBef>
                <a:spcPts val="1570"/>
              </a:spcBef>
              <a:buFont typeface="Wingdings" pitchFamily="2" charset="2"/>
              <a:buChar char="§"/>
            </a:pPr>
            <a: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Дополнительная сложность – отказоустойчивость, управление конфигурацией, </a:t>
            </a:r>
            <a:r>
              <a:rPr lang="en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service discovery, </a:t>
            </a:r>
            <a: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балансировка нагрузки</a:t>
            </a:r>
          </a:p>
          <a:p>
            <a:pPr marL="355406" marR="5002" indent="-342900">
              <a:lnSpc>
                <a:spcPts val="4000"/>
              </a:lnSpc>
              <a:spcBef>
                <a:spcPts val="1570"/>
              </a:spcBef>
              <a:buFont typeface="Wingdings" pitchFamily="2" charset="2"/>
              <a:buChar char="§"/>
            </a:pPr>
            <a: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Сетевые задержки при взаимодействии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9F154E05-E9A4-DBF5-FE42-68E5942A07C5}"/>
              </a:ext>
            </a:extLst>
          </p:cNvPr>
          <p:cNvSpPr txBox="1">
            <a:spLocks/>
          </p:cNvSpPr>
          <p:nvPr/>
        </p:nvSpPr>
        <p:spPr>
          <a:xfrm>
            <a:off x="464780" y="693080"/>
            <a:ext cx="6070932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600" b="1" dirty="0">
                <a:latin typeface="Tinkoff Sans" panose="02000506050000020004" pitchFamily="2" charset="0"/>
              </a:rPr>
              <a:t>Плюсы и минусы </a:t>
            </a:r>
            <a:r>
              <a:rPr lang="ru-RU" sz="6600" b="1" dirty="0" err="1">
                <a:latin typeface="Tinkoff Sans" panose="02000506050000020004" pitchFamily="2" charset="0"/>
              </a:rPr>
              <a:t>микросервисной</a:t>
            </a:r>
            <a:r>
              <a:rPr lang="ru-RU" sz="6600" b="1" dirty="0">
                <a:latin typeface="Tinkoff Sans" panose="02000506050000020004" pitchFamily="2" charset="0"/>
              </a:rPr>
              <a:t> архитектуры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5044A1-C8A8-982A-ECD2-0C04B2E66F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192"/>
          <a:stretch/>
        </p:blipFill>
        <p:spPr>
          <a:xfrm>
            <a:off x="572463" y="5550490"/>
            <a:ext cx="6070933" cy="5611237"/>
          </a:xfrm>
          <a:prstGeom prst="round2DiagRect">
            <a:avLst>
              <a:gd name="adj1" fmla="val 29305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483306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4DEFCA33-DAAB-B9EF-AD22-85005BA06BF7}"/>
              </a:ext>
            </a:extLst>
          </p:cNvPr>
          <p:cNvSpPr/>
          <p:nvPr/>
        </p:nvSpPr>
        <p:spPr>
          <a:xfrm rot="10800000">
            <a:off x="8378890" y="0"/>
            <a:ext cx="11420410" cy="10367963"/>
          </a:xfrm>
          <a:prstGeom prst="round1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94758-EE27-3103-F371-E73165045BC8}"/>
              </a:ext>
            </a:extLst>
          </p:cNvPr>
          <p:cNvSpPr txBox="1"/>
          <p:nvPr/>
        </p:nvSpPr>
        <p:spPr>
          <a:xfrm>
            <a:off x="662985" y="4066827"/>
            <a:ext cx="71025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ts val="7600"/>
              </a:lnSpc>
            </a:pPr>
            <a:r>
              <a:rPr lang="ru-RU" sz="6600" b="1" dirty="0">
                <a:latin typeface="Tinkoff Sans" panose="02000506050000020004" pitchFamily="2" charset="0"/>
              </a:rPr>
              <a:t>Пример простой реализации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97895-593E-4D6A-89BC-963051DC409C}"/>
              </a:ext>
            </a:extLst>
          </p:cNvPr>
          <p:cNvSpPr txBox="1"/>
          <p:nvPr/>
        </p:nvSpPr>
        <p:spPr>
          <a:xfrm>
            <a:off x="9588373" y="720000"/>
            <a:ext cx="9883849" cy="1048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6500"/>
              </a:lnSpc>
            </a:pPr>
            <a:r>
              <a:rPr lang="ru-RU" sz="5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Модель С4 –компоненты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46A22-1E8F-4F23-A893-5BFCC0F6F50E}"/>
              </a:ext>
            </a:extLst>
          </p:cNvPr>
          <p:cNvSpPr txBox="1"/>
          <p:nvPr/>
        </p:nvSpPr>
        <p:spPr>
          <a:xfrm>
            <a:off x="662985" y="9226694"/>
            <a:ext cx="44936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Модель описания архитектуры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C4</a:t>
            </a:r>
          </a:p>
          <a:p>
            <a:pPr defTabSz="457200"/>
            <a:r>
              <a:rPr lang="en-US" sz="1800" u="sng" dirty="0"/>
              <a:t>https://c4model.com/</a:t>
            </a:r>
            <a:endParaRPr kumimoji="0" lang="ru-RU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F5546D-0E71-4918-AFA4-72F6A465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373" y="1567872"/>
            <a:ext cx="9086850" cy="86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15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4DEFCA33-DAAB-B9EF-AD22-85005BA06BF7}"/>
              </a:ext>
            </a:extLst>
          </p:cNvPr>
          <p:cNvSpPr/>
          <p:nvPr/>
        </p:nvSpPr>
        <p:spPr>
          <a:xfrm rot="10800000">
            <a:off x="8378890" y="0"/>
            <a:ext cx="11420410" cy="10367963"/>
          </a:xfrm>
          <a:prstGeom prst="round1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94758-EE27-3103-F371-E73165045BC8}"/>
              </a:ext>
            </a:extLst>
          </p:cNvPr>
          <p:cNvSpPr txBox="1"/>
          <p:nvPr/>
        </p:nvSpPr>
        <p:spPr>
          <a:xfrm>
            <a:off x="662985" y="4066827"/>
            <a:ext cx="7102549" cy="3026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ts val="7600"/>
              </a:lnSpc>
            </a:pPr>
            <a:r>
              <a:rPr lang="ru-RU" sz="6600" b="1" dirty="0">
                <a:latin typeface="Tinkoff Sans" panose="02000506050000020004" pitchFamily="2" charset="0"/>
              </a:rPr>
              <a:t>Пример распределенной системы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46D74-353F-4715-983A-CCE981AF14CC}"/>
              </a:ext>
            </a:extLst>
          </p:cNvPr>
          <p:cNvSpPr txBox="1"/>
          <p:nvPr/>
        </p:nvSpPr>
        <p:spPr>
          <a:xfrm>
            <a:off x="9588373" y="720000"/>
            <a:ext cx="10042913" cy="1048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6500"/>
              </a:lnSpc>
            </a:pPr>
            <a:r>
              <a:rPr lang="ru-RU" sz="5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Модель С4 –контекст и контейнеры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4AC1C-37A1-46A2-BCC4-FCA66908BDF8}"/>
              </a:ext>
            </a:extLst>
          </p:cNvPr>
          <p:cNvSpPr txBox="1"/>
          <p:nvPr/>
        </p:nvSpPr>
        <p:spPr>
          <a:xfrm>
            <a:off x="662985" y="9226694"/>
            <a:ext cx="4493631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Модель описания архитектуры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C4</a:t>
            </a:r>
          </a:p>
          <a:p>
            <a:pPr defTabSz="457200"/>
            <a:r>
              <a:rPr lang="en-US" sz="1800" u="sng" dirty="0"/>
              <a:t>https://c4model.com/</a:t>
            </a:r>
            <a:br>
              <a:rPr lang="en-US" sz="1800" u="sng" dirty="0"/>
            </a:br>
            <a:br>
              <a:rPr lang="en-US" sz="1800" u="sng" dirty="0"/>
            </a:br>
            <a:r>
              <a:rPr lang="ru-RU" sz="1800" b="1" dirty="0"/>
              <a:t>Реализация системы:</a:t>
            </a:r>
            <a:br>
              <a:rPr lang="ru-RU" sz="1800" u="sng" dirty="0"/>
            </a:br>
            <a:r>
              <a:rPr lang="en-US" sz="1800" u="sng" dirty="0"/>
              <a:t>https://gitlab.com/remember-words</a:t>
            </a:r>
            <a:endParaRPr kumimoji="0" lang="ru-RU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D6E3E4-1B52-448D-8C8A-9B725FAE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774" y="1536395"/>
            <a:ext cx="3114675" cy="66389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677E36-37F7-4BAA-B8E0-FF058D52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449" y="1536395"/>
            <a:ext cx="7440949" cy="877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650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4DEFCA33-DAAB-B9EF-AD22-85005BA06BF7}"/>
              </a:ext>
            </a:extLst>
          </p:cNvPr>
          <p:cNvSpPr/>
          <p:nvPr/>
        </p:nvSpPr>
        <p:spPr>
          <a:xfrm rot="10800000">
            <a:off x="8378890" y="0"/>
            <a:ext cx="11420410" cy="10367963"/>
          </a:xfrm>
          <a:prstGeom prst="round1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94758-EE27-3103-F371-E73165045BC8}"/>
              </a:ext>
            </a:extLst>
          </p:cNvPr>
          <p:cNvSpPr txBox="1"/>
          <p:nvPr/>
        </p:nvSpPr>
        <p:spPr>
          <a:xfrm>
            <a:off x="662985" y="4066827"/>
            <a:ext cx="7102549" cy="3026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ts val="7600"/>
              </a:lnSpc>
            </a:pPr>
            <a:r>
              <a:rPr lang="ru-RU" sz="6600" b="1" dirty="0">
                <a:latin typeface="Tinkoff Sans" panose="02000506050000020004" pitchFamily="2" charset="0"/>
              </a:rPr>
              <a:t>Пример распределенной системы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46D74-353F-4715-983A-CCE981AF14CC}"/>
              </a:ext>
            </a:extLst>
          </p:cNvPr>
          <p:cNvSpPr txBox="1"/>
          <p:nvPr/>
        </p:nvSpPr>
        <p:spPr>
          <a:xfrm>
            <a:off x="9588373" y="720000"/>
            <a:ext cx="10042913" cy="1048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6500"/>
              </a:lnSpc>
            </a:pPr>
            <a:r>
              <a:rPr lang="ru-RU" sz="5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Модель С4 –контейнеры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4AC1C-37A1-46A2-BCC4-FCA66908BDF8}"/>
              </a:ext>
            </a:extLst>
          </p:cNvPr>
          <p:cNvSpPr txBox="1"/>
          <p:nvPr/>
        </p:nvSpPr>
        <p:spPr>
          <a:xfrm>
            <a:off x="662985" y="9226694"/>
            <a:ext cx="4493631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Модель описания архитектуры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C4</a:t>
            </a:r>
          </a:p>
          <a:p>
            <a:pPr defTabSz="457200"/>
            <a:r>
              <a:rPr lang="en-US" sz="1800" u="sng" dirty="0"/>
              <a:t>https://c4model.com/</a:t>
            </a:r>
            <a:br>
              <a:rPr lang="en-US" sz="1800" u="sng" dirty="0"/>
            </a:br>
            <a:br>
              <a:rPr lang="en-US" sz="1800" u="sng" dirty="0"/>
            </a:br>
            <a:r>
              <a:rPr lang="ru-RU" sz="1800" b="1" dirty="0"/>
              <a:t>Реализация системы:</a:t>
            </a:r>
            <a:br>
              <a:rPr lang="ru-RU" sz="1800" u="sng" dirty="0"/>
            </a:br>
            <a:r>
              <a:rPr lang="en-US" sz="1800" u="sng" dirty="0"/>
              <a:t>https://gitlab.com/remember-words</a:t>
            </a:r>
            <a:endParaRPr kumimoji="0" lang="ru-RU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EA7D4F-3762-4A82-AD47-DDF0B58F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78" y="1594714"/>
            <a:ext cx="7391426" cy="87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967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469770"/>
            <a:ext cx="12629388" cy="22205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ts val="75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Паттерны интеграции</a:t>
            </a:r>
            <a:endParaRPr sz="72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442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C0EE95D5-154B-1BF7-F668-50A672D1BB45}"/>
              </a:ext>
            </a:extLst>
          </p:cNvPr>
          <p:cNvSpPr/>
          <p:nvPr/>
        </p:nvSpPr>
        <p:spPr>
          <a:xfrm>
            <a:off x="2250157" y="3677141"/>
            <a:ext cx="2948474" cy="190292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SANS-MEDIUM" panose="02000506050000020004" pitchFamily="2" charset="0"/>
                <a:sym typeface="Tinkoff Sans"/>
              </a:rPr>
              <a:t>Service 1</a:t>
            </a:r>
            <a:endParaRPr kumimoji="0" lang="ru-RU" sz="3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SANS-MEDIUM" panose="02000506050000020004" pitchFamily="2" charset="0"/>
              <a:sym typeface="Tinkoff Sans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BCECB60-F983-D012-D290-7670FD686FAF}"/>
              </a:ext>
            </a:extLst>
          </p:cNvPr>
          <p:cNvSpPr/>
          <p:nvPr/>
        </p:nvSpPr>
        <p:spPr>
          <a:xfrm>
            <a:off x="2250157" y="5946063"/>
            <a:ext cx="2948474" cy="190292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SANS-MEDIUM" panose="02000506050000020004" pitchFamily="2" charset="0"/>
                <a:sym typeface="Tinkoff Sans"/>
              </a:rPr>
              <a:t>Service 2</a:t>
            </a:r>
            <a:endParaRPr kumimoji="0" lang="ru-RU" sz="3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SANS-MEDIUM" panose="02000506050000020004" pitchFamily="2" charset="0"/>
              <a:sym typeface="Tinkoff Sans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0CF81FF-8B38-880A-D459-8C91A625D513}"/>
              </a:ext>
            </a:extLst>
          </p:cNvPr>
          <p:cNvSpPr/>
          <p:nvPr/>
        </p:nvSpPr>
        <p:spPr>
          <a:xfrm>
            <a:off x="2250157" y="8157523"/>
            <a:ext cx="2948474" cy="190292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SANS-MEDIUM" panose="02000506050000020004" pitchFamily="2" charset="0"/>
                <a:sym typeface="Tinkoff Sans"/>
              </a:rPr>
              <a:t>Service 3</a:t>
            </a:r>
            <a:endParaRPr kumimoji="0" lang="ru-RU" sz="3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SANS-MEDIUM" panose="02000506050000020004" pitchFamily="2" charset="0"/>
              <a:sym typeface="Tinkoff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4EBE66C-45C7-54DC-51BE-5248AA05C817}"/>
              </a:ext>
            </a:extLst>
          </p:cNvPr>
          <p:cNvSpPr/>
          <p:nvPr/>
        </p:nvSpPr>
        <p:spPr>
          <a:xfrm>
            <a:off x="6365174" y="5857925"/>
            <a:ext cx="3381154" cy="2079196"/>
          </a:xfrm>
          <a:prstGeom prst="round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3200" dirty="0">
                <a:latin typeface="TINKOFFSANS-MEDIUM" panose="02000506050000020004" pitchFamily="2" charset="0"/>
              </a:rPr>
              <a:t>External configuration service</a:t>
            </a:r>
            <a:endParaRPr lang="ru-RU" sz="3200" dirty="0">
              <a:latin typeface="TINKOFFSANS-MEDIUM" panose="02000506050000020004" pitchFamily="2" charset="0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5541823-07B1-DF4C-B192-FE75DCEE37C6}"/>
              </a:ext>
            </a:extLst>
          </p:cNvPr>
          <p:cNvSpPr/>
          <p:nvPr/>
        </p:nvSpPr>
        <p:spPr>
          <a:xfrm>
            <a:off x="12046479" y="3670973"/>
            <a:ext cx="2520000" cy="2290909"/>
          </a:xfrm>
          <a:prstGeom prst="roundRect">
            <a:avLst/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ru-RU" sz="3200" dirty="0">
              <a:latin typeface="TINKOFFSANS-MEDIUM" panose="02000506050000020004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03F5F66-309E-18C2-9388-7E26D0792B4D}"/>
              </a:ext>
            </a:extLst>
          </p:cNvPr>
          <p:cNvSpPr/>
          <p:nvPr/>
        </p:nvSpPr>
        <p:spPr>
          <a:xfrm>
            <a:off x="12046479" y="8052506"/>
            <a:ext cx="2520000" cy="2290909"/>
          </a:xfrm>
          <a:prstGeom prst="roundRect">
            <a:avLst/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ru-RU" sz="3200" dirty="0">
              <a:latin typeface="TINKOFFSANS-MEDIUM" panose="02000506050000020004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41804C8-D6C9-07D8-366C-F556CFCE6299}"/>
              </a:ext>
            </a:extLst>
          </p:cNvPr>
          <p:cNvSpPr/>
          <p:nvPr/>
        </p:nvSpPr>
        <p:spPr>
          <a:xfrm>
            <a:off x="15029144" y="5773334"/>
            <a:ext cx="2520000" cy="2290909"/>
          </a:xfrm>
          <a:prstGeom prst="roundRect">
            <a:avLst/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ru-RU" sz="3200" dirty="0">
              <a:latin typeface="TINKOFFSANS-MEDIUM" panose="02000506050000020004" pitchFamily="2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E66171F-B7E4-7CBA-D34C-A647EBAE1839}"/>
              </a:ext>
            </a:extLst>
          </p:cNvPr>
          <p:cNvGrpSpPr/>
          <p:nvPr/>
        </p:nvGrpSpPr>
        <p:grpSpPr>
          <a:xfrm>
            <a:off x="12594551" y="4075961"/>
            <a:ext cx="1423856" cy="1480932"/>
            <a:chOff x="12088370" y="4121475"/>
            <a:chExt cx="1423856" cy="1480932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F027E952-A571-5687-C443-B83D75DA6CF4}"/>
                </a:ext>
              </a:extLst>
            </p:cNvPr>
            <p:cNvGrpSpPr/>
            <p:nvPr/>
          </p:nvGrpSpPr>
          <p:grpSpPr>
            <a:xfrm>
              <a:off x="12429065" y="4121475"/>
              <a:ext cx="722107" cy="973806"/>
              <a:chOff x="6868633" y="3081104"/>
              <a:chExt cx="1913860" cy="1856037"/>
            </a:xfrm>
            <a:solidFill>
              <a:srgbClr val="9CC2FC"/>
            </a:solidFill>
          </p:grpSpPr>
          <p:sp>
            <p:nvSpPr>
              <p:cNvPr id="23" name="Цилиндр 22">
                <a:extLst>
                  <a:ext uri="{FF2B5EF4-FFF2-40B4-BE49-F238E27FC236}">
                    <a16:creationId xmlns:a16="http://schemas.microsoft.com/office/drawing/2014/main" id="{B9EF6957-FD57-A52E-E6A0-ED7BF57C682F}"/>
                  </a:ext>
                </a:extLst>
              </p:cNvPr>
              <p:cNvSpPr/>
              <p:nvPr/>
            </p:nvSpPr>
            <p:spPr>
              <a:xfrm>
                <a:off x="6868633" y="4186890"/>
                <a:ext cx="1913860" cy="750251"/>
              </a:xfrm>
              <a:prstGeom prst="can">
                <a:avLst/>
              </a:prstGeom>
              <a:grpFill/>
              <a:ln w="31750" cap="flat">
                <a:solidFill>
                  <a:srgbClr val="F5F5F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  <p:sp>
            <p:nvSpPr>
              <p:cNvPr id="24" name="Цилиндр 23">
                <a:extLst>
                  <a:ext uri="{FF2B5EF4-FFF2-40B4-BE49-F238E27FC236}">
                    <a16:creationId xmlns:a16="http://schemas.microsoft.com/office/drawing/2014/main" id="{5376CC7E-60CC-D39B-E6E7-98BD514BDE6F}"/>
                  </a:ext>
                </a:extLst>
              </p:cNvPr>
              <p:cNvSpPr/>
              <p:nvPr/>
            </p:nvSpPr>
            <p:spPr>
              <a:xfrm>
                <a:off x="6868633" y="3633997"/>
                <a:ext cx="1913860" cy="750251"/>
              </a:xfrm>
              <a:prstGeom prst="can">
                <a:avLst/>
              </a:prstGeom>
              <a:grpFill/>
              <a:ln w="31750" cap="flat">
                <a:solidFill>
                  <a:srgbClr val="F5F5F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  <p:sp>
            <p:nvSpPr>
              <p:cNvPr id="25" name="Цилиндр 24">
                <a:extLst>
                  <a:ext uri="{FF2B5EF4-FFF2-40B4-BE49-F238E27FC236}">
                    <a16:creationId xmlns:a16="http://schemas.microsoft.com/office/drawing/2014/main" id="{E1ADAF5F-4403-5E32-0D61-A6380E006841}"/>
                  </a:ext>
                </a:extLst>
              </p:cNvPr>
              <p:cNvSpPr/>
              <p:nvPr/>
            </p:nvSpPr>
            <p:spPr>
              <a:xfrm>
                <a:off x="6868633" y="3081104"/>
                <a:ext cx="1913860" cy="750251"/>
              </a:xfrm>
              <a:prstGeom prst="can">
                <a:avLst/>
              </a:prstGeom>
              <a:grpFill/>
              <a:ln w="31750" cap="flat">
                <a:solidFill>
                  <a:srgbClr val="F5F5F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BE10F7C4-47EF-8BE5-1E54-DFED93BDB709}"/>
                </a:ext>
              </a:extLst>
            </p:cNvPr>
            <p:cNvGrpSpPr/>
            <p:nvPr/>
          </p:nvGrpSpPr>
          <p:grpSpPr>
            <a:xfrm>
              <a:off x="12088370" y="4628601"/>
              <a:ext cx="722107" cy="973806"/>
              <a:chOff x="6868633" y="3081104"/>
              <a:chExt cx="1913860" cy="1856037"/>
            </a:xfrm>
            <a:solidFill>
              <a:srgbClr val="9CC2FC"/>
            </a:solidFill>
          </p:grpSpPr>
          <p:sp>
            <p:nvSpPr>
              <p:cNvPr id="14" name="Цилиндр 13">
                <a:extLst>
                  <a:ext uri="{FF2B5EF4-FFF2-40B4-BE49-F238E27FC236}">
                    <a16:creationId xmlns:a16="http://schemas.microsoft.com/office/drawing/2014/main" id="{B93EEAF6-A689-73F0-A57E-EEA3A6D351A7}"/>
                  </a:ext>
                </a:extLst>
              </p:cNvPr>
              <p:cNvSpPr/>
              <p:nvPr/>
            </p:nvSpPr>
            <p:spPr>
              <a:xfrm>
                <a:off x="6868633" y="4186890"/>
                <a:ext cx="1913860" cy="750251"/>
              </a:xfrm>
              <a:prstGeom prst="can">
                <a:avLst/>
              </a:prstGeom>
              <a:grpFill/>
              <a:ln w="31750" cap="flat">
                <a:solidFill>
                  <a:srgbClr val="F5F5F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  <p:sp>
            <p:nvSpPr>
              <p:cNvPr id="15" name="Цилиндр 14">
                <a:extLst>
                  <a:ext uri="{FF2B5EF4-FFF2-40B4-BE49-F238E27FC236}">
                    <a16:creationId xmlns:a16="http://schemas.microsoft.com/office/drawing/2014/main" id="{2072A608-D5FB-2321-C295-0DAE6741AF15}"/>
                  </a:ext>
                </a:extLst>
              </p:cNvPr>
              <p:cNvSpPr/>
              <p:nvPr/>
            </p:nvSpPr>
            <p:spPr>
              <a:xfrm>
                <a:off x="6868633" y="3633997"/>
                <a:ext cx="1913860" cy="750251"/>
              </a:xfrm>
              <a:prstGeom prst="can">
                <a:avLst/>
              </a:prstGeom>
              <a:grpFill/>
              <a:ln w="31750" cap="flat">
                <a:solidFill>
                  <a:srgbClr val="F5F5F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  <p:sp>
            <p:nvSpPr>
              <p:cNvPr id="16" name="Цилиндр 15">
                <a:extLst>
                  <a:ext uri="{FF2B5EF4-FFF2-40B4-BE49-F238E27FC236}">
                    <a16:creationId xmlns:a16="http://schemas.microsoft.com/office/drawing/2014/main" id="{94E6FCB6-6C6D-2F49-97CA-777F49DD9209}"/>
                  </a:ext>
                </a:extLst>
              </p:cNvPr>
              <p:cNvSpPr/>
              <p:nvPr/>
            </p:nvSpPr>
            <p:spPr>
              <a:xfrm>
                <a:off x="6868633" y="3081104"/>
                <a:ext cx="1913860" cy="750251"/>
              </a:xfrm>
              <a:prstGeom prst="can">
                <a:avLst/>
              </a:prstGeom>
              <a:grpFill/>
              <a:ln w="31750" cap="flat">
                <a:solidFill>
                  <a:srgbClr val="F5F5F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9032267C-51A3-EC96-F9CB-81994CA6B3E1}"/>
                </a:ext>
              </a:extLst>
            </p:cNvPr>
            <p:cNvGrpSpPr/>
            <p:nvPr/>
          </p:nvGrpSpPr>
          <p:grpSpPr>
            <a:xfrm>
              <a:off x="12790119" y="4628601"/>
              <a:ext cx="722107" cy="973806"/>
              <a:chOff x="6868633" y="3081104"/>
              <a:chExt cx="1913860" cy="1856037"/>
            </a:xfrm>
            <a:solidFill>
              <a:srgbClr val="9CC2FC"/>
            </a:solidFill>
          </p:grpSpPr>
          <p:sp>
            <p:nvSpPr>
              <p:cNvPr id="19" name="Цилиндр 18">
                <a:extLst>
                  <a:ext uri="{FF2B5EF4-FFF2-40B4-BE49-F238E27FC236}">
                    <a16:creationId xmlns:a16="http://schemas.microsoft.com/office/drawing/2014/main" id="{B6509787-B322-3061-D40D-12D57D742487}"/>
                  </a:ext>
                </a:extLst>
              </p:cNvPr>
              <p:cNvSpPr/>
              <p:nvPr/>
            </p:nvSpPr>
            <p:spPr>
              <a:xfrm>
                <a:off x="6868633" y="4186890"/>
                <a:ext cx="1913860" cy="750251"/>
              </a:xfrm>
              <a:prstGeom prst="can">
                <a:avLst/>
              </a:prstGeom>
              <a:grpFill/>
              <a:ln w="31750" cap="flat">
                <a:solidFill>
                  <a:srgbClr val="F5F5F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  <p:sp>
            <p:nvSpPr>
              <p:cNvPr id="20" name="Цилиндр 19">
                <a:extLst>
                  <a:ext uri="{FF2B5EF4-FFF2-40B4-BE49-F238E27FC236}">
                    <a16:creationId xmlns:a16="http://schemas.microsoft.com/office/drawing/2014/main" id="{80E2A6DA-A589-D92B-8E54-B62E9A564142}"/>
                  </a:ext>
                </a:extLst>
              </p:cNvPr>
              <p:cNvSpPr/>
              <p:nvPr/>
            </p:nvSpPr>
            <p:spPr>
              <a:xfrm>
                <a:off x="6868633" y="3633997"/>
                <a:ext cx="1913860" cy="750251"/>
              </a:xfrm>
              <a:prstGeom prst="can">
                <a:avLst/>
              </a:prstGeom>
              <a:grpFill/>
              <a:ln w="31750" cap="flat">
                <a:solidFill>
                  <a:srgbClr val="F5F5F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  <p:sp>
            <p:nvSpPr>
              <p:cNvPr id="21" name="Цилиндр 20">
                <a:extLst>
                  <a:ext uri="{FF2B5EF4-FFF2-40B4-BE49-F238E27FC236}">
                    <a16:creationId xmlns:a16="http://schemas.microsoft.com/office/drawing/2014/main" id="{DE4B5F42-0698-57A3-7C2E-517C89C456AD}"/>
                  </a:ext>
                </a:extLst>
              </p:cNvPr>
              <p:cNvSpPr/>
              <p:nvPr/>
            </p:nvSpPr>
            <p:spPr>
              <a:xfrm>
                <a:off x="6868633" y="3081104"/>
                <a:ext cx="1913860" cy="750251"/>
              </a:xfrm>
              <a:prstGeom prst="can">
                <a:avLst/>
              </a:prstGeom>
              <a:grpFill/>
              <a:ln w="31750" cap="flat">
                <a:solidFill>
                  <a:srgbClr val="F5F5F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</p:grp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F2F4E21-2DDD-EA64-E06F-CE40E9F8409C}"/>
              </a:ext>
            </a:extLst>
          </p:cNvPr>
          <p:cNvGrpSpPr/>
          <p:nvPr/>
        </p:nvGrpSpPr>
        <p:grpSpPr>
          <a:xfrm>
            <a:off x="15593771" y="6466753"/>
            <a:ext cx="722107" cy="973806"/>
            <a:chOff x="6868633" y="3081104"/>
            <a:chExt cx="1913860" cy="1856037"/>
          </a:xfrm>
          <a:solidFill>
            <a:schemeClr val="accent1"/>
          </a:solidFill>
        </p:grpSpPr>
        <p:sp>
          <p:nvSpPr>
            <p:cNvPr id="34" name="Цилиндр 33">
              <a:extLst>
                <a:ext uri="{FF2B5EF4-FFF2-40B4-BE49-F238E27FC236}">
                  <a16:creationId xmlns:a16="http://schemas.microsoft.com/office/drawing/2014/main" id="{75891724-5750-A1B6-D4BF-A6650A8B85A4}"/>
                </a:ext>
              </a:extLst>
            </p:cNvPr>
            <p:cNvSpPr/>
            <p:nvPr/>
          </p:nvSpPr>
          <p:spPr>
            <a:xfrm>
              <a:off x="6868633" y="4186890"/>
              <a:ext cx="1913860" cy="750251"/>
            </a:xfrm>
            <a:prstGeom prst="can">
              <a:avLst/>
            </a:prstGeom>
            <a:grpFill/>
            <a:ln w="31750" cap="flat">
              <a:solidFill>
                <a:srgbClr val="F5F5F9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35" name="Цилиндр 34">
              <a:extLst>
                <a:ext uri="{FF2B5EF4-FFF2-40B4-BE49-F238E27FC236}">
                  <a16:creationId xmlns:a16="http://schemas.microsoft.com/office/drawing/2014/main" id="{C170043B-6EE9-4322-4AA8-99D9271B8058}"/>
                </a:ext>
              </a:extLst>
            </p:cNvPr>
            <p:cNvSpPr/>
            <p:nvPr/>
          </p:nvSpPr>
          <p:spPr>
            <a:xfrm>
              <a:off x="6868633" y="3633997"/>
              <a:ext cx="1913860" cy="750251"/>
            </a:xfrm>
            <a:prstGeom prst="can">
              <a:avLst/>
            </a:prstGeom>
            <a:grpFill/>
            <a:ln w="31750" cap="flat">
              <a:solidFill>
                <a:srgbClr val="F5F5F9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36" name="Цилиндр 35">
              <a:extLst>
                <a:ext uri="{FF2B5EF4-FFF2-40B4-BE49-F238E27FC236}">
                  <a16:creationId xmlns:a16="http://schemas.microsoft.com/office/drawing/2014/main" id="{B0C7AEDC-2767-A79D-79B8-778E0E916B1B}"/>
                </a:ext>
              </a:extLst>
            </p:cNvPr>
            <p:cNvSpPr/>
            <p:nvPr/>
          </p:nvSpPr>
          <p:spPr>
            <a:xfrm>
              <a:off x="6868633" y="3081104"/>
              <a:ext cx="1913860" cy="750251"/>
            </a:xfrm>
            <a:prstGeom prst="can">
              <a:avLst/>
            </a:prstGeom>
            <a:grpFill/>
            <a:ln w="31750" cap="flat">
              <a:solidFill>
                <a:srgbClr val="F5F5F9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44" name="Рисунок 43" descr="Облако">
            <a:extLst>
              <a:ext uri="{FF2B5EF4-FFF2-40B4-BE49-F238E27FC236}">
                <a16:creationId xmlns:a16="http://schemas.microsoft.com/office/drawing/2014/main" id="{862B72D5-0499-FF5E-2508-BCC6BE06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54824" y="6735574"/>
            <a:ext cx="1106424" cy="110642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81F94F3-D7B7-2782-84A6-2ABC7A9B1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009" y="8094272"/>
            <a:ext cx="2251386" cy="2251386"/>
          </a:xfrm>
          <a:prstGeom prst="rect">
            <a:avLst/>
          </a:prstGeom>
        </p:spPr>
      </p:pic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B8CCEF10-C69C-74C8-04F7-BE8DDF23ED15}"/>
              </a:ext>
            </a:extLst>
          </p:cNvPr>
          <p:cNvCxnSpPr>
            <a:endCxn id="7" idx="6"/>
          </p:cNvCxnSpPr>
          <p:nvPr/>
        </p:nvCxnSpPr>
        <p:spPr>
          <a:xfrm flipH="1" flipV="1">
            <a:off x="5198631" y="4628602"/>
            <a:ext cx="1166543" cy="1755077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3E92A30D-0F99-A67F-AD21-8C461640D8FD}"/>
              </a:ext>
            </a:extLst>
          </p:cNvPr>
          <p:cNvCxnSpPr>
            <a:stCxn id="10" idx="1"/>
            <a:endCxn id="8" idx="6"/>
          </p:cNvCxnSpPr>
          <p:nvPr/>
        </p:nvCxnSpPr>
        <p:spPr>
          <a:xfrm flipH="1">
            <a:off x="5198631" y="6897523"/>
            <a:ext cx="1166543" cy="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383AA7B-0B42-0BAD-2342-0CA379304D0E}"/>
              </a:ext>
            </a:extLst>
          </p:cNvPr>
          <p:cNvCxnSpPr>
            <a:endCxn id="9" idx="6"/>
          </p:cNvCxnSpPr>
          <p:nvPr/>
        </p:nvCxnSpPr>
        <p:spPr>
          <a:xfrm flipH="1">
            <a:off x="5198631" y="7335140"/>
            <a:ext cx="1166543" cy="1773844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Овал 52">
            <a:extLst>
              <a:ext uri="{FF2B5EF4-FFF2-40B4-BE49-F238E27FC236}">
                <a16:creationId xmlns:a16="http://schemas.microsoft.com/office/drawing/2014/main" id="{2A3820A0-0CBC-B68E-71DB-BB95D937E9D2}"/>
              </a:ext>
            </a:extLst>
          </p:cNvPr>
          <p:cNvSpPr/>
          <p:nvPr/>
        </p:nvSpPr>
        <p:spPr>
          <a:xfrm>
            <a:off x="13043221" y="6669261"/>
            <a:ext cx="526515" cy="526515"/>
          </a:xfrm>
          <a:prstGeom prst="ellipse">
            <a:avLst/>
          </a:prstGeom>
          <a:solidFill>
            <a:schemeClr val="bg1">
              <a:lumMod val="25000"/>
              <a:lumOff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6CCB4818-7502-8CB3-751A-1E6F3936EBDF}"/>
              </a:ext>
            </a:extLst>
          </p:cNvPr>
          <p:cNvCxnSpPr>
            <a:cxnSpLocks/>
            <a:stCxn id="53" idx="2"/>
            <a:endCxn id="10" idx="3"/>
          </p:cNvCxnSpPr>
          <p:nvPr/>
        </p:nvCxnSpPr>
        <p:spPr>
          <a:xfrm flipH="1" flipV="1">
            <a:off x="9746328" y="6897523"/>
            <a:ext cx="3296893" cy="34996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D9FD70AB-0AD2-0D78-88E3-C3C2AE613DF3}"/>
              </a:ext>
            </a:extLst>
          </p:cNvPr>
          <p:cNvCxnSpPr>
            <a:stCxn id="53" idx="0"/>
            <a:endCxn id="11" idx="2"/>
          </p:cNvCxnSpPr>
          <p:nvPr/>
        </p:nvCxnSpPr>
        <p:spPr>
          <a:xfrm flipV="1">
            <a:off x="13306479" y="5961882"/>
            <a:ext cx="0" cy="707379"/>
          </a:xfrm>
          <a:prstGeom prst="straightConnector1">
            <a:avLst/>
          </a:prstGeom>
          <a:noFill/>
          <a:ln w="25400" cap="rnd">
            <a:solidFill>
              <a:schemeClr val="bg1">
                <a:lumMod val="50000"/>
                <a:lumOff val="50000"/>
              </a:schemeClr>
            </a:solidFill>
            <a:prstDash val="dash"/>
            <a:round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93F45B46-E144-5123-7C46-C9FBCEBDB9B5}"/>
              </a:ext>
            </a:extLst>
          </p:cNvPr>
          <p:cNvCxnSpPr>
            <a:stCxn id="53" idx="4"/>
            <a:endCxn id="12" idx="0"/>
          </p:cNvCxnSpPr>
          <p:nvPr/>
        </p:nvCxnSpPr>
        <p:spPr>
          <a:xfrm>
            <a:off x="13306479" y="7195776"/>
            <a:ext cx="0" cy="856730"/>
          </a:xfrm>
          <a:prstGeom prst="straightConnector1">
            <a:avLst/>
          </a:prstGeom>
          <a:noFill/>
          <a:ln w="25400" cap="rnd">
            <a:solidFill>
              <a:schemeClr val="bg1">
                <a:lumMod val="50000"/>
                <a:lumOff val="50000"/>
              </a:schemeClr>
            </a:solidFill>
            <a:prstDash val="dash"/>
            <a:round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C89B5516-6D34-FB18-C606-7630F35C6E53}"/>
              </a:ext>
            </a:extLst>
          </p:cNvPr>
          <p:cNvCxnSpPr>
            <a:stCxn id="53" idx="6"/>
            <a:endCxn id="13" idx="1"/>
          </p:cNvCxnSpPr>
          <p:nvPr/>
        </p:nvCxnSpPr>
        <p:spPr>
          <a:xfrm flipV="1">
            <a:off x="13569736" y="6918789"/>
            <a:ext cx="1459408" cy="13730"/>
          </a:xfrm>
          <a:prstGeom prst="straightConnector1">
            <a:avLst/>
          </a:prstGeom>
          <a:noFill/>
          <a:ln w="25400" cap="rnd">
            <a:solidFill>
              <a:schemeClr val="bg1">
                <a:lumMod val="50000"/>
                <a:lumOff val="50000"/>
              </a:schemeClr>
            </a:solidFill>
            <a:prstDash val="dash"/>
            <a:round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37381B09-7418-9DB6-1636-2035EBBF9334}"/>
              </a:ext>
            </a:extLst>
          </p:cNvPr>
          <p:cNvSpPr/>
          <p:nvPr/>
        </p:nvSpPr>
        <p:spPr>
          <a:xfrm rot="10800000">
            <a:off x="0" y="-4"/>
            <a:ext cx="19799300" cy="2948476"/>
          </a:xfrm>
          <a:prstGeom prst="round1Rect">
            <a:avLst>
              <a:gd name="adj" fmla="val 42223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AB43045E-891D-927B-06D9-0940579753BC}"/>
              </a:ext>
            </a:extLst>
          </p:cNvPr>
          <p:cNvSpPr txBox="1">
            <a:spLocks/>
          </p:cNvSpPr>
          <p:nvPr/>
        </p:nvSpPr>
        <p:spPr>
          <a:xfrm>
            <a:off x="2030700" y="728663"/>
            <a:ext cx="15737900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6200"/>
              </a:lnSpc>
            </a:pPr>
            <a:r>
              <a:rPr lang="en-US" sz="6000" b="1" dirty="0">
                <a:latin typeface="Tinkoff Sans" panose="02000506050000020004" pitchFamily="2" charset="0"/>
              </a:rPr>
              <a:t>Configuration Management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80393-F09B-7CDC-6C4F-C2420F6B3158}"/>
              </a:ext>
            </a:extLst>
          </p:cNvPr>
          <p:cNvSpPr txBox="1"/>
          <p:nvPr/>
        </p:nvSpPr>
        <p:spPr>
          <a:xfrm>
            <a:off x="4091299" y="1779193"/>
            <a:ext cx="11616703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3200" dirty="0"/>
              <a:t>Как управлять конфигурацией большого количества сервисов централизовано?</a:t>
            </a:r>
          </a:p>
        </p:txBody>
      </p:sp>
    </p:spTree>
    <p:extLst>
      <p:ext uri="{BB962C8B-B14F-4D97-AF65-F5344CB8AC3E}">
        <p14:creationId xmlns:p14="http://schemas.microsoft.com/office/powerpoint/2010/main" val="16895736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>
            <a:extLst>
              <a:ext uri="{FF2B5EF4-FFF2-40B4-BE49-F238E27FC236}">
                <a16:creationId xmlns:a16="http://schemas.microsoft.com/office/drawing/2014/main" id="{35A7A71A-454A-7F98-7B40-B1505E6F6831}"/>
              </a:ext>
            </a:extLst>
          </p:cNvPr>
          <p:cNvSpPr/>
          <p:nvPr/>
        </p:nvSpPr>
        <p:spPr>
          <a:xfrm rot="10800000">
            <a:off x="0" y="-2"/>
            <a:ext cx="19799300" cy="4369891"/>
          </a:xfrm>
          <a:prstGeom prst="round1Rect">
            <a:avLst>
              <a:gd name="adj" fmla="val 32873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Текст 26">
            <a:extLst>
              <a:ext uri="{FF2B5EF4-FFF2-40B4-BE49-F238E27FC236}">
                <a16:creationId xmlns:a16="http://schemas.microsoft.com/office/drawing/2014/main" id="{DB41A044-8880-F446-88CA-E83F42C48F56}"/>
              </a:ext>
            </a:extLst>
          </p:cNvPr>
          <p:cNvSpPr txBox="1">
            <a:spLocks/>
          </p:cNvSpPr>
          <p:nvPr/>
        </p:nvSpPr>
        <p:spPr>
          <a:xfrm>
            <a:off x="1182924" y="6457609"/>
            <a:ext cx="5423149" cy="121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08000">
            <a:no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600"/>
              </a:lnSpc>
              <a:spcBef>
                <a:spcPts val="0"/>
              </a:spcBef>
            </a:pPr>
            <a:r>
              <a:rPr lang="en" sz="3600" dirty="0">
                <a:latin typeface="TINKOFFSANS-MEDIUM" panose="02000506050000020004" pitchFamily="2" charset="0"/>
              </a:rPr>
              <a:t>Spring cloud config server</a:t>
            </a:r>
            <a:endParaRPr lang="ru-RU" sz="3600" dirty="0">
              <a:solidFill>
                <a:srgbClr val="282828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013D2029-702C-5647-A25F-13F58A733A6A}"/>
              </a:ext>
            </a:extLst>
          </p:cNvPr>
          <p:cNvSpPr txBox="1">
            <a:spLocks/>
          </p:cNvSpPr>
          <p:nvPr/>
        </p:nvSpPr>
        <p:spPr>
          <a:xfrm>
            <a:off x="8047691" y="6457609"/>
            <a:ext cx="3703917" cy="121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08000">
            <a:no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600"/>
              </a:lnSpc>
              <a:spcBef>
                <a:spcPts val="0"/>
              </a:spcBef>
            </a:pPr>
            <a:r>
              <a:rPr lang="en" sz="3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Hashicorp</a:t>
            </a:r>
            <a:r>
              <a:rPr lang="en" sz="3600" dirty="0">
                <a:solidFill>
                  <a:srgbClr val="282828"/>
                </a:solidFill>
                <a:latin typeface="TINKOFFSANS-MEDIUM" panose="02000506050000020004" pitchFamily="2" charset="0"/>
              </a:rPr>
              <a:t> Consul</a:t>
            </a:r>
            <a:endParaRPr lang="ru-RU" sz="3600" dirty="0">
              <a:solidFill>
                <a:srgbClr val="282828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9D4F8AB4-1D38-844F-96C0-ABEF0674E731}"/>
              </a:ext>
            </a:extLst>
          </p:cNvPr>
          <p:cNvSpPr txBox="1">
            <a:spLocks/>
          </p:cNvSpPr>
          <p:nvPr/>
        </p:nvSpPr>
        <p:spPr>
          <a:xfrm>
            <a:off x="13499947" y="6457609"/>
            <a:ext cx="4839236" cy="121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08000">
            <a:no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600"/>
              </a:lnSpc>
              <a:spcBef>
                <a:spcPts val="0"/>
              </a:spcBef>
            </a:pPr>
            <a:r>
              <a:rPr lang="en" sz="3600" dirty="0">
                <a:latin typeface="TINKOFFSANS-MEDIUM" panose="02000506050000020004" pitchFamily="2" charset="0"/>
              </a:rPr>
              <a:t>K8s </a:t>
            </a:r>
            <a:r>
              <a:rPr lang="en" sz="3600" dirty="0" err="1">
                <a:latin typeface="TINKOFFSANS-MEDIUM" panose="02000506050000020004" pitchFamily="2" charset="0"/>
              </a:rPr>
              <a:t>ConfigMap</a:t>
            </a:r>
            <a:r>
              <a:rPr lang="en" sz="3600" dirty="0">
                <a:latin typeface="TINKOFFSANS-MEDIUM" panose="02000506050000020004" pitchFamily="2" charset="0"/>
              </a:rPr>
              <a:t>/Secrets</a:t>
            </a:r>
            <a:endParaRPr lang="ru-RU" sz="3600" dirty="0">
              <a:solidFill>
                <a:srgbClr val="282828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B2C9DBC8-DDC1-D24D-B872-F2E0A75B04F4}"/>
              </a:ext>
            </a:extLst>
          </p:cNvPr>
          <p:cNvSpPr txBox="1">
            <a:spLocks/>
          </p:cNvSpPr>
          <p:nvPr/>
        </p:nvSpPr>
        <p:spPr>
          <a:xfrm>
            <a:off x="8048244" y="7356565"/>
            <a:ext cx="4423522" cy="175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  <a:spcBef>
                <a:spcPts val="0"/>
              </a:spcBef>
            </a:pPr>
            <a:r>
              <a:rPr lang="en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service discovery + configuration management</a:t>
            </a:r>
            <a:endParaRPr lang="ru-RU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1825DBE4-4F5C-7A4E-AAA0-54C27E3F9A9B}"/>
              </a:ext>
            </a:extLst>
          </p:cNvPr>
          <p:cNvSpPr txBox="1">
            <a:spLocks/>
          </p:cNvSpPr>
          <p:nvPr/>
        </p:nvSpPr>
        <p:spPr>
          <a:xfrm>
            <a:off x="1198861" y="7356565"/>
            <a:ext cx="5407212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  <a:spcBef>
                <a:spcPts val="0"/>
              </a:spcBef>
            </a:pPr>
            <a: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хранение конфигов для нескольких окружений/ сервисов, хорошо подходит для </a:t>
            </a:r>
            <a:r>
              <a:rPr lang="en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Spring </a:t>
            </a:r>
            <a: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приложений</a:t>
            </a:r>
            <a:endParaRPr lang="ru-RU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2856ABD1-BE68-CB4C-A269-D7B835B504F1}"/>
              </a:ext>
            </a:extLst>
          </p:cNvPr>
          <p:cNvSpPr txBox="1">
            <a:spLocks/>
          </p:cNvSpPr>
          <p:nvPr/>
        </p:nvSpPr>
        <p:spPr>
          <a:xfrm>
            <a:off x="13540286" y="7356565"/>
            <a:ext cx="4839237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  <a:spcBef>
                <a:spcPts val="0"/>
              </a:spcBef>
            </a:pPr>
            <a:r>
              <a:rPr lang="en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key/value </a:t>
            </a:r>
            <a: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хранилище, позволяет подам получать конфигурацию </a:t>
            </a:r>
            <a:b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ru-RU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 виде переменных окружения, параметров командной строки и конфигурационных файлов</a:t>
            </a:r>
            <a:endParaRPr lang="ru-RU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91337B0-7BFA-0494-1797-2712EB85831B}"/>
              </a:ext>
            </a:extLst>
          </p:cNvPr>
          <p:cNvSpPr txBox="1">
            <a:spLocks/>
          </p:cNvSpPr>
          <p:nvPr/>
        </p:nvSpPr>
        <p:spPr>
          <a:xfrm>
            <a:off x="1182923" y="1692553"/>
            <a:ext cx="13671411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7200" b="1" dirty="0">
                <a:latin typeface="Tinkoff Sans" panose="02000506050000020004" pitchFamily="2" charset="0"/>
              </a:rPr>
              <a:t>Configuration Management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pic>
        <p:nvPicPr>
          <p:cNvPr id="15" name="object 38">
            <a:extLst>
              <a:ext uri="{FF2B5EF4-FFF2-40B4-BE49-F238E27FC236}">
                <a16:creationId xmlns:a16="http://schemas.microsoft.com/office/drawing/2014/main" id="{AA25BD9B-0B40-118F-239E-1C1B1235B7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8861" y="5383944"/>
            <a:ext cx="606310" cy="606310"/>
          </a:xfrm>
          <a:prstGeom prst="rect">
            <a:avLst/>
          </a:prstGeom>
        </p:spPr>
      </p:pic>
      <p:pic>
        <p:nvPicPr>
          <p:cNvPr id="16" name="object 38">
            <a:extLst>
              <a:ext uri="{FF2B5EF4-FFF2-40B4-BE49-F238E27FC236}">
                <a16:creationId xmlns:a16="http://schemas.microsoft.com/office/drawing/2014/main" id="{3048B69F-1480-012F-1373-16AFDE6FB9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47691" y="5383944"/>
            <a:ext cx="606310" cy="606310"/>
          </a:xfrm>
          <a:prstGeom prst="rect">
            <a:avLst/>
          </a:prstGeom>
        </p:spPr>
      </p:pic>
      <p:pic>
        <p:nvPicPr>
          <p:cNvPr id="20" name="object 38">
            <a:extLst>
              <a:ext uri="{FF2B5EF4-FFF2-40B4-BE49-F238E27FC236}">
                <a16:creationId xmlns:a16="http://schemas.microsoft.com/office/drawing/2014/main" id="{2D6006BD-2B1C-C801-7EFC-088ED95B3B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37131" y="5383944"/>
            <a:ext cx="606310" cy="6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686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F3B4957-3FD8-7810-18E5-C9E9DD04BAB1}"/>
              </a:ext>
            </a:extLst>
          </p:cNvPr>
          <p:cNvSpPr/>
          <p:nvPr/>
        </p:nvSpPr>
        <p:spPr>
          <a:xfrm>
            <a:off x="10412964" y="8724782"/>
            <a:ext cx="7744408" cy="941732"/>
          </a:xfrm>
          <a:prstGeom prst="roundRect">
            <a:avLst/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B10DCA-C809-2B38-AE21-7879804F59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06" t="-22796" r="-4260"/>
          <a:stretch/>
        </p:blipFill>
        <p:spPr>
          <a:xfrm>
            <a:off x="0" y="4763"/>
            <a:ext cx="9178925" cy="10363200"/>
          </a:xfrm>
          <a:solidFill>
            <a:srgbClr val="F5F5F8"/>
          </a:solidFill>
        </p:spPr>
      </p:pic>
      <p:sp>
        <p:nvSpPr>
          <p:cNvPr id="17" name="Прямоугольник с одним усеченным и одним скругленным углом 16">
            <a:extLst>
              <a:ext uri="{FF2B5EF4-FFF2-40B4-BE49-F238E27FC236}">
                <a16:creationId xmlns:a16="http://schemas.microsoft.com/office/drawing/2014/main" id="{A52237B1-D8AC-1C4F-B518-A461574530FE}"/>
              </a:ext>
            </a:extLst>
          </p:cNvPr>
          <p:cNvSpPr/>
          <p:nvPr/>
        </p:nvSpPr>
        <p:spPr>
          <a:xfrm rot="10800000">
            <a:off x="1" y="-6779"/>
            <a:ext cx="9199674" cy="2991070"/>
          </a:xfrm>
          <a:custGeom>
            <a:avLst/>
            <a:gdLst>
              <a:gd name="connsiteX0" fmla="*/ 1394951 w 9199674"/>
              <a:gd name="connsiteY0" fmla="*/ 0 h 2789902"/>
              <a:gd name="connsiteX1" fmla="*/ 9199674 w 9199674"/>
              <a:gd name="connsiteY1" fmla="*/ 0 h 2789902"/>
              <a:gd name="connsiteX2" fmla="*/ 9199674 w 9199674"/>
              <a:gd name="connsiteY2" fmla="*/ 0 h 2789902"/>
              <a:gd name="connsiteX3" fmla="*/ 9199674 w 9199674"/>
              <a:gd name="connsiteY3" fmla="*/ 2789902 h 2789902"/>
              <a:gd name="connsiteX4" fmla="*/ 0 w 9199674"/>
              <a:gd name="connsiteY4" fmla="*/ 2789902 h 2789902"/>
              <a:gd name="connsiteX5" fmla="*/ 0 w 9199674"/>
              <a:gd name="connsiteY5" fmla="*/ 1394951 h 2789902"/>
              <a:gd name="connsiteX6" fmla="*/ 1394951 w 9199674"/>
              <a:gd name="connsiteY6" fmla="*/ 0 h 2789902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789902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991070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9674" h="299107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25" name="Текст 17">
            <a:extLst>
              <a:ext uri="{FF2B5EF4-FFF2-40B4-BE49-F238E27FC236}">
                <a16:creationId xmlns:a16="http://schemas.microsoft.com/office/drawing/2014/main" id="{4D7D878A-0A8F-294D-A852-3DE6377707B3}"/>
              </a:ext>
            </a:extLst>
          </p:cNvPr>
          <p:cNvSpPr txBox="1">
            <a:spLocks/>
          </p:cNvSpPr>
          <p:nvPr/>
        </p:nvSpPr>
        <p:spPr>
          <a:xfrm>
            <a:off x="760343" y="1004247"/>
            <a:ext cx="7357664" cy="9690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600" b="1" dirty="0">
                <a:latin typeface="Tinkoff Sans" panose="02000506050000020004" pitchFamily="2" charset="0"/>
              </a:rPr>
              <a:t>Service Discovery</a:t>
            </a:r>
            <a:endParaRPr lang="ru-RU" sz="66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F7342C7-B829-3BC2-E8CC-D99AD3435B9C}"/>
              </a:ext>
            </a:extLst>
          </p:cNvPr>
          <p:cNvSpPr txBox="1">
            <a:spLocks/>
          </p:cNvSpPr>
          <p:nvPr/>
        </p:nvSpPr>
        <p:spPr>
          <a:xfrm>
            <a:off x="10599627" y="1488073"/>
            <a:ext cx="8439330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 err="1"/>
              <a:t>Микросервисам</a:t>
            </a:r>
            <a:r>
              <a:rPr lang="ru-RU" sz="2800" dirty="0"/>
              <a:t> нужно знать </a:t>
            </a:r>
            <a:r>
              <a:rPr lang="en" sz="2800" dirty="0" err="1"/>
              <a:t>ip</a:t>
            </a:r>
            <a:r>
              <a:rPr lang="en" sz="2800" dirty="0"/>
              <a:t> </a:t>
            </a:r>
            <a:r>
              <a:rPr lang="ru-RU" sz="2800" dirty="0"/>
              <a:t>и порт сервисов, </a:t>
            </a:r>
            <a:br>
              <a:rPr lang="ru-RU" sz="2800" dirty="0"/>
            </a:br>
            <a:r>
              <a:rPr lang="ru-RU" sz="2800" dirty="0"/>
              <a:t>к которым они обращаются. Адреса могут меняться – новые инстансы сервисов могут стартовать, старые останавливаться.</a:t>
            </a:r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" sz="3600" dirty="0">
                <a:solidFill>
                  <a:srgbClr val="458BF9"/>
                </a:solidFill>
                <a:latin typeface="TINKOFFSANS-MEDIUM" panose="02000506050000020004" pitchFamily="2" charset="0"/>
              </a:rPr>
              <a:t>Service Discovery </a:t>
            </a:r>
            <a:r>
              <a:rPr lang="ru-RU" sz="3600" dirty="0">
                <a:solidFill>
                  <a:srgbClr val="458BF9"/>
                </a:solidFill>
                <a:latin typeface="TINKOFFSANS-MEDIUM" panose="02000506050000020004" pitchFamily="2" charset="0"/>
              </a:rPr>
              <a:t>позволяет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регистрироваться новым инстансам и проверять здоровье существующих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находить сервисы после того, как они зарегистрировались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" sz="2800" dirty="0"/>
              <a:t>Netflix Eureka, </a:t>
            </a:r>
            <a:r>
              <a:rPr lang="en" sz="2800" dirty="0" err="1"/>
              <a:t>Hashicorp</a:t>
            </a:r>
            <a:r>
              <a:rPr lang="en" sz="2800" dirty="0"/>
              <a:t> Consul, K8s services, </a:t>
            </a:r>
            <a:r>
              <a:rPr lang="en" sz="2800" dirty="0" err="1"/>
              <a:t>istio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337558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37381B09-7418-9DB6-1636-2035EBBF9334}"/>
              </a:ext>
            </a:extLst>
          </p:cNvPr>
          <p:cNvSpPr/>
          <p:nvPr/>
        </p:nvSpPr>
        <p:spPr>
          <a:xfrm rot="10800000">
            <a:off x="0" y="-4"/>
            <a:ext cx="19799300" cy="2948476"/>
          </a:xfrm>
          <a:prstGeom prst="round1Rect">
            <a:avLst>
              <a:gd name="adj" fmla="val 42223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826D9F4-A79C-33F3-D28A-05E597997C2A}"/>
              </a:ext>
            </a:extLst>
          </p:cNvPr>
          <p:cNvSpPr txBox="1">
            <a:spLocks/>
          </p:cNvSpPr>
          <p:nvPr/>
        </p:nvSpPr>
        <p:spPr>
          <a:xfrm>
            <a:off x="6220818" y="1004247"/>
            <a:ext cx="7357664" cy="9690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/>
            <a:r>
              <a:rPr lang="en-US" sz="6600" b="1" dirty="0">
                <a:latin typeface="Tinkoff Sans" panose="02000506050000020004" pitchFamily="2" charset="0"/>
              </a:rPr>
              <a:t>Service Discovery</a:t>
            </a:r>
            <a:endParaRPr lang="ru-RU" sz="6600" b="1" dirty="0">
              <a:latin typeface="Tinkoff Sans" panose="02000506050000020004" pitchFamily="2" charset="0"/>
            </a:endParaRPr>
          </a:p>
        </p:txBody>
      </p:sp>
      <p:sp>
        <p:nvSpPr>
          <p:cNvPr id="68" name="Скругленный прямоугольник 67">
            <a:extLst>
              <a:ext uri="{FF2B5EF4-FFF2-40B4-BE49-F238E27FC236}">
                <a16:creationId xmlns:a16="http://schemas.microsoft.com/office/drawing/2014/main" id="{B55DD06B-245D-9D53-82ED-119A748A9CCA}"/>
              </a:ext>
            </a:extLst>
          </p:cNvPr>
          <p:cNvSpPr/>
          <p:nvPr/>
        </p:nvSpPr>
        <p:spPr>
          <a:xfrm>
            <a:off x="13041548" y="6554980"/>
            <a:ext cx="3741979" cy="2948478"/>
          </a:xfrm>
          <a:prstGeom prst="roundRect">
            <a:avLst>
              <a:gd name="adj" fmla="val 10602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ru-RU" sz="3200" dirty="0">
              <a:latin typeface="TINKOFFSANS-MEDIUM" panose="02000506050000020004" pitchFamily="2" charset="0"/>
            </a:endParaRPr>
          </a:p>
        </p:txBody>
      </p:sp>
      <p:sp>
        <p:nvSpPr>
          <p:cNvPr id="27" name="Шестиугольник 26">
            <a:extLst>
              <a:ext uri="{FF2B5EF4-FFF2-40B4-BE49-F238E27FC236}">
                <a16:creationId xmlns:a16="http://schemas.microsoft.com/office/drawing/2014/main" id="{5CB466BC-A24D-B7BC-8DC4-BB7C9A1C8E2F}"/>
              </a:ext>
            </a:extLst>
          </p:cNvPr>
          <p:cNvSpPr/>
          <p:nvPr/>
        </p:nvSpPr>
        <p:spPr>
          <a:xfrm>
            <a:off x="3459186" y="7096449"/>
            <a:ext cx="2640936" cy="2276669"/>
          </a:xfrm>
          <a:prstGeom prst="hexagon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TINKOFFSANS-MEDIUM" panose="02000506050000020004" pitchFamily="2" charset="0"/>
              </a:rPr>
              <a:t>Service Consumer</a:t>
            </a:r>
            <a:endParaRPr kumimoji="0" lang="ru-RU" sz="2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SANS-MEDIUM" panose="02000506050000020004" pitchFamily="2" charset="0"/>
              <a:sym typeface="Tinkoff Sans"/>
            </a:endParaRPr>
          </a:p>
        </p:txBody>
      </p:sp>
      <p:sp>
        <p:nvSpPr>
          <p:cNvPr id="28" name="Шестиугольник 27">
            <a:extLst>
              <a:ext uri="{FF2B5EF4-FFF2-40B4-BE49-F238E27FC236}">
                <a16:creationId xmlns:a16="http://schemas.microsoft.com/office/drawing/2014/main" id="{738A2EC2-18BF-BACA-76DF-09EA7EADEE10}"/>
              </a:ext>
            </a:extLst>
          </p:cNvPr>
          <p:cNvSpPr/>
          <p:nvPr/>
        </p:nvSpPr>
        <p:spPr>
          <a:xfrm>
            <a:off x="9104377" y="7096449"/>
            <a:ext cx="2640936" cy="2276669"/>
          </a:xfrm>
          <a:prstGeom prst="hexagon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TINKOFFSANS-MEDIUM" panose="02000506050000020004" pitchFamily="2" charset="0"/>
              </a:rPr>
              <a:t>Service Provider</a:t>
            </a:r>
            <a:endParaRPr kumimoji="0" lang="ru-RU" sz="2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SANS-MEDIUM" panose="02000506050000020004" pitchFamily="2" charset="0"/>
              <a:sym typeface="Tinkoff Sans"/>
            </a:endParaRP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8C131254-37AE-2931-789E-C7BAA0491837}"/>
              </a:ext>
            </a:extLst>
          </p:cNvPr>
          <p:cNvSpPr/>
          <p:nvPr/>
        </p:nvSpPr>
        <p:spPr>
          <a:xfrm>
            <a:off x="5744669" y="4360606"/>
            <a:ext cx="3715160" cy="1952525"/>
          </a:xfrm>
          <a:prstGeom prst="roundRect">
            <a:avLst/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3200" dirty="0">
                <a:latin typeface="TINKOFFSANS-MEDIUM" panose="02000506050000020004" pitchFamily="2" charset="0"/>
              </a:rPr>
              <a:t>Service Registry</a:t>
            </a:r>
            <a:endParaRPr lang="ru-RU" sz="3200" dirty="0">
              <a:latin typeface="TINKOFFSANS-MEDIUM" panose="02000506050000020004" pitchFamily="2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62160DEA-E0B2-CE52-6E7E-D494CA396692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6100122" y="8234784"/>
            <a:ext cx="3004255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Соединительная линия уступом 36">
            <a:extLst>
              <a:ext uri="{FF2B5EF4-FFF2-40B4-BE49-F238E27FC236}">
                <a16:creationId xmlns:a16="http://schemas.microsoft.com/office/drawing/2014/main" id="{5074B629-139A-BB6A-7A9C-D5229A8812D0}"/>
              </a:ext>
            </a:extLst>
          </p:cNvPr>
          <p:cNvCxnSpPr/>
          <p:nvPr/>
        </p:nvCxnSpPr>
        <p:spPr>
          <a:xfrm rot="5400000" flipH="1" flipV="1">
            <a:off x="3988608" y="5340388"/>
            <a:ext cx="2195515" cy="1316608"/>
          </a:xfrm>
          <a:prstGeom prst="bentConnector3">
            <a:avLst>
              <a:gd name="adj1" fmla="val 99722"/>
            </a:avLst>
          </a:prstGeom>
          <a:noFill/>
          <a:ln w="254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Соединительная линия уступом 40">
            <a:extLst>
              <a:ext uri="{FF2B5EF4-FFF2-40B4-BE49-F238E27FC236}">
                <a16:creationId xmlns:a16="http://schemas.microsoft.com/office/drawing/2014/main" id="{979CD443-AB47-8124-F395-DF9E13B15A75}"/>
              </a:ext>
            </a:extLst>
          </p:cNvPr>
          <p:cNvCxnSpPr/>
          <p:nvPr/>
        </p:nvCxnSpPr>
        <p:spPr>
          <a:xfrm rot="5400000">
            <a:off x="4702291" y="6054071"/>
            <a:ext cx="1460350" cy="624407"/>
          </a:xfrm>
          <a:prstGeom prst="bentConnector3">
            <a:avLst>
              <a:gd name="adj1" fmla="val 163"/>
            </a:avLst>
          </a:prstGeom>
          <a:noFill/>
          <a:ln w="254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Соединительная линия уступом 44">
            <a:extLst>
              <a:ext uri="{FF2B5EF4-FFF2-40B4-BE49-F238E27FC236}">
                <a16:creationId xmlns:a16="http://schemas.microsoft.com/office/drawing/2014/main" id="{278915D4-825C-F8D7-E581-B12FC7C3E7C5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9062547" y="5734151"/>
            <a:ext cx="1759580" cy="965016"/>
          </a:xfrm>
          <a:prstGeom prst="bentConnector2">
            <a:avLst/>
          </a:prstGeom>
          <a:noFill/>
          <a:ln w="254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8F1E5116-350F-7A05-1B96-249606FA90FF}"/>
              </a:ext>
            </a:extLst>
          </p:cNvPr>
          <p:cNvSpPr/>
          <p:nvPr/>
        </p:nvSpPr>
        <p:spPr>
          <a:xfrm>
            <a:off x="9608171" y="4445096"/>
            <a:ext cx="668332" cy="668332"/>
          </a:xfrm>
          <a:prstGeom prst="ellipse">
            <a:avLst/>
          </a:prstGeom>
          <a:solidFill>
            <a:srgbClr val="A5DAA9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2800" dirty="0">
                <a:latin typeface="TINKOFFSANS-MEDIUM" panose="02000506050000020004" pitchFamily="2" charset="0"/>
              </a:rPr>
              <a:t>1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148AB8E2-0A2D-F9B1-733B-9BB8F9355C5A}"/>
              </a:ext>
            </a:extLst>
          </p:cNvPr>
          <p:cNvSpPr/>
          <p:nvPr/>
        </p:nvSpPr>
        <p:spPr>
          <a:xfrm>
            <a:off x="4364367" y="3978566"/>
            <a:ext cx="668332" cy="668332"/>
          </a:xfrm>
          <a:prstGeom prst="ellipse">
            <a:avLst/>
          </a:prstGeom>
          <a:solidFill>
            <a:srgbClr val="A5DAA9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2800" dirty="0">
                <a:latin typeface="TINKOFFSANS-MEDIUM" panose="02000506050000020004" pitchFamily="2" charset="0"/>
              </a:rPr>
              <a:t>2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DDE414D6-BD80-77F8-3672-83D372CF6832}"/>
              </a:ext>
            </a:extLst>
          </p:cNvPr>
          <p:cNvSpPr/>
          <p:nvPr/>
        </p:nvSpPr>
        <p:spPr>
          <a:xfrm>
            <a:off x="4816467" y="5955650"/>
            <a:ext cx="668332" cy="668332"/>
          </a:xfrm>
          <a:prstGeom prst="ellipse">
            <a:avLst/>
          </a:prstGeom>
          <a:solidFill>
            <a:srgbClr val="A5DAA9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2800" dirty="0">
                <a:latin typeface="TINKOFFSANS-MEDIUM" panose="02000506050000020004" pitchFamily="2" charset="0"/>
              </a:rPr>
              <a:t>3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5A15D7F-6C8A-0C8F-FC34-6BBCF3D7C334}"/>
              </a:ext>
            </a:extLst>
          </p:cNvPr>
          <p:cNvSpPr/>
          <p:nvPr/>
        </p:nvSpPr>
        <p:spPr>
          <a:xfrm>
            <a:off x="7312841" y="7430893"/>
            <a:ext cx="668332" cy="668332"/>
          </a:xfrm>
          <a:prstGeom prst="ellipse">
            <a:avLst/>
          </a:prstGeom>
          <a:solidFill>
            <a:srgbClr val="A5DAA9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2800" dirty="0">
                <a:latin typeface="TINKOFFSANS-MEDIUM" panose="02000506050000020004" pitchFamily="2" charset="0"/>
              </a:rPr>
              <a:t>4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86B10B-0105-EA84-642B-F809AB9D51D8}"/>
              </a:ext>
            </a:extLst>
          </p:cNvPr>
          <p:cNvSpPr txBox="1"/>
          <p:nvPr/>
        </p:nvSpPr>
        <p:spPr>
          <a:xfrm>
            <a:off x="13355173" y="6751285"/>
            <a:ext cx="97238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FillTx/>
                <a:latin typeface="Tinkoff Sans" panose="02000506050000020004" pitchFamily="2" charset="0"/>
                <a:sym typeface="Tinkoff Sans"/>
              </a:rPr>
              <a:t>Key</a:t>
            </a:r>
            <a:endParaRPr kumimoji="0" lang="ru-RU" sz="4000" b="1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FillTx/>
              <a:latin typeface="Tinkoff Sans" panose="02000506050000020004" pitchFamily="2" charset="0"/>
              <a:sym typeface="Tinkoff Sans"/>
            </a:endParaRPr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1D73C36A-3B0E-8F35-585F-CE47540C8E1F}"/>
              </a:ext>
            </a:extLst>
          </p:cNvPr>
          <p:cNvCxnSpPr>
            <a:cxnSpLocks/>
          </p:cNvCxnSpPr>
          <p:nvPr/>
        </p:nvCxnSpPr>
        <p:spPr>
          <a:xfrm>
            <a:off x="13391632" y="7679080"/>
            <a:ext cx="970384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  <a:headEnd type="non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Шестиугольник 62">
            <a:extLst>
              <a:ext uri="{FF2B5EF4-FFF2-40B4-BE49-F238E27FC236}">
                <a16:creationId xmlns:a16="http://schemas.microsoft.com/office/drawing/2014/main" id="{4BFA7F93-1090-C877-6F68-528DBC0F974E}"/>
              </a:ext>
            </a:extLst>
          </p:cNvPr>
          <p:cNvSpPr/>
          <p:nvPr/>
        </p:nvSpPr>
        <p:spPr>
          <a:xfrm>
            <a:off x="13391632" y="8136264"/>
            <a:ext cx="970384" cy="836538"/>
          </a:xfrm>
          <a:prstGeom prst="hexagon">
            <a:avLst/>
          </a:prstGeom>
          <a:solidFill>
            <a:schemeClr val="bg1">
              <a:lumMod val="50000"/>
              <a:lumOff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SANS-MEDIUM" panose="02000506050000020004" pitchFamily="2" charset="0"/>
              <a:sym typeface="Tinkoff San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B1602A1-119A-8D0A-CD31-21A9D907A5B6}"/>
              </a:ext>
            </a:extLst>
          </p:cNvPr>
          <p:cNvSpPr txBox="1"/>
          <p:nvPr/>
        </p:nvSpPr>
        <p:spPr>
          <a:xfrm>
            <a:off x="14753902" y="7430893"/>
            <a:ext cx="10332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 panose="02000506050000020004" pitchFamily="2" charset="0"/>
                <a:sym typeface="Tinkoff Sans"/>
              </a:rPr>
              <a:t>Invokes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 panose="02000506050000020004" pitchFamily="2" charset="0"/>
              <a:sym typeface="Tinkoff San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8850B6-4AB2-23FE-BA36-4D3C9A4EA4D9}"/>
              </a:ext>
            </a:extLst>
          </p:cNvPr>
          <p:cNvSpPr txBox="1"/>
          <p:nvPr/>
        </p:nvSpPr>
        <p:spPr>
          <a:xfrm>
            <a:off x="14753902" y="8112963"/>
            <a:ext cx="233265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 panose="02000506050000020004" pitchFamily="2" charset="0"/>
                <a:sym typeface="Tinkoff Sans"/>
              </a:rPr>
              <a:t>Microservice Instance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 panose="02000506050000020004" pitchFamily="2" charset="0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1134444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7">
            <a:extLst>
              <a:ext uri="{FF2B5EF4-FFF2-40B4-BE49-F238E27FC236}">
                <a16:creationId xmlns:a16="http://schemas.microsoft.com/office/drawing/2014/main" id="{F87B18DB-385E-845B-A9A6-B0726A4F6AE3}"/>
              </a:ext>
            </a:extLst>
          </p:cNvPr>
          <p:cNvSpPr txBox="1">
            <a:spLocks/>
          </p:cNvSpPr>
          <p:nvPr/>
        </p:nvSpPr>
        <p:spPr>
          <a:xfrm>
            <a:off x="731914" y="637097"/>
            <a:ext cx="5967467" cy="1856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600"/>
              </a:lnSpc>
            </a:pPr>
            <a:r>
              <a:rPr lang="en-US" sz="6600" b="1" dirty="0">
                <a:latin typeface="Tinkoff Sans" panose="02000506050000020004" pitchFamily="2" charset="0"/>
              </a:rPr>
              <a:t>Load Balancing</a:t>
            </a:r>
            <a:endParaRPr lang="ru-RU" sz="6600" b="1" dirty="0">
              <a:latin typeface="Tinkoff Sans" panose="0200050605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EDF77-E0B9-8109-9310-0913E9080F71}"/>
              </a:ext>
            </a:extLst>
          </p:cNvPr>
          <p:cNvSpPr txBox="1"/>
          <p:nvPr/>
        </p:nvSpPr>
        <p:spPr>
          <a:xfrm>
            <a:off x="731914" y="6486988"/>
            <a:ext cx="5908806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В </a:t>
            </a:r>
            <a:r>
              <a:rPr lang="ru-RU" sz="2800" dirty="0" err="1"/>
              <a:t>микросервисной</a:t>
            </a:r>
            <a:r>
              <a:rPr lang="ru-RU" sz="2800" dirty="0"/>
              <a:t> архитектуре клиент должен иметь возможность отправлять запросы на несколько инстансов, при этом запросы должны быть равномерно распределены между всеми инстансами.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6677D-8DC9-3941-50C8-864A1C1A763A}"/>
              </a:ext>
            </a:extLst>
          </p:cNvPr>
          <p:cNvSpPr txBox="1"/>
          <p:nvPr/>
        </p:nvSpPr>
        <p:spPr>
          <a:xfrm>
            <a:off x="8103637" y="2739715"/>
            <a:ext cx="32050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sz="3600" dirty="0">
                <a:latin typeface="TINKOFFSANS-MEDIUM" panose="02000506050000020004" pitchFamily="2" charset="0"/>
              </a:rPr>
              <a:t>Server-side:</a:t>
            </a:r>
            <a:endParaRPr lang="ru-RU" sz="3200" dirty="0">
              <a:latin typeface="TINKOFFSANS-MEDIUM" panose="0200050605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819EC-74FD-F67B-69DA-96E515410028}"/>
              </a:ext>
            </a:extLst>
          </p:cNvPr>
          <p:cNvSpPr txBox="1"/>
          <p:nvPr/>
        </p:nvSpPr>
        <p:spPr>
          <a:xfrm>
            <a:off x="8103637" y="3650223"/>
            <a:ext cx="4362061" cy="41755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 lvl="1" indent="0" hangingPunct="1">
              <a:lnSpc>
                <a:spcPts val="4000"/>
              </a:lnSpc>
              <a:defRPr sz="2800"/>
            </a:lvl2pPr>
          </a:lstStyle>
          <a:p>
            <a:pPr lvl="1"/>
            <a:r>
              <a:rPr lang="ru-RU" dirty="0"/>
              <a:t>один центральный балансер знает о всех инстансах и распределяет запросы, используя определенный алгоритм, например </a:t>
            </a:r>
            <a:r>
              <a:rPr lang="en" dirty="0"/>
              <a:t>round-robin. </a:t>
            </a:r>
          </a:p>
          <a:p>
            <a:pPr lvl="1"/>
            <a:endParaRPr lang="en" dirty="0"/>
          </a:p>
          <a:p>
            <a:pPr lvl="1"/>
            <a:r>
              <a:rPr lang="ru-RU" dirty="0">
                <a:latin typeface="TINKOFFSANS-MEDIUM" panose="02000506050000020004" pitchFamily="2" charset="0"/>
              </a:rPr>
              <a:t>Примеры: </a:t>
            </a:r>
            <a:r>
              <a:rPr lang="en" dirty="0"/>
              <a:t>nginx, envoy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73C94-6AAD-917F-1AAF-33444E78514B}"/>
              </a:ext>
            </a:extLst>
          </p:cNvPr>
          <p:cNvSpPr txBox="1"/>
          <p:nvPr/>
        </p:nvSpPr>
        <p:spPr>
          <a:xfrm>
            <a:off x="14411130" y="2739715"/>
            <a:ext cx="32050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sz="3600" dirty="0">
                <a:latin typeface="TINKOFFSANS-MEDIUM" panose="02000506050000020004" pitchFamily="2" charset="0"/>
              </a:rPr>
              <a:t>Client-side:</a:t>
            </a:r>
            <a:endParaRPr lang="ru-RU" sz="3200" dirty="0">
              <a:latin typeface="TINKOFFSANS-MEDIUM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9E6076-3BD6-0E17-0371-70A97A503C02}"/>
              </a:ext>
            </a:extLst>
          </p:cNvPr>
          <p:cNvSpPr txBox="1"/>
          <p:nvPr/>
        </p:nvSpPr>
        <p:spPr>
          <a:xfrm>
            <a:off x="14411130" y="3650223"/>
            <a:ext cx="4362061" cy="41755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 lvl="1" indent="0" hangingPunct="1">
              <a:lnSpc>
                <a:spcPts val="4000"/>
              </a:lnSpc>
              <a:defRPr sz="2800"/>
            </a:lvl2pPr>
          </a:lstStyle>
          <a:p>
            <a:pPr lvl="1"/>
            <a:r>
              <a:rPr lang="ru-RU" dirty="0"/>
              <a:t>клиент получает список всех инстансов (например, используя </a:t>
            </a:r>
            <a:r>
              <a:rPr lang="en" dirty="0"/>
              <a:t>Netflix Eureka) </a:t>
            </a:r>
            <a:br>
              <a:rPr lang="en" dirty="0"/>
            </a:br>
            <a:r>
              <a:rPr lang="ru-RU" dirty="0"/>
              <a:t>и самостоятельно решает на какой из них отправить запрос. 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ru-RU" dirty="0">
                <a:latin typeface="TINKOFFSANS-MEDIUM" panose="02000506050000020004" pitchFamily="2" charset="0"/>
              </a:rPr>
              <a:t>Пример: </a:t>
            </a:r>
            <a:r>
              <a:rPr lang="en" dirty="0"/>
              <a:t>Netflix Ribbon</a:t>
            </a:r>
          </a:p>
        </p:txBody>
      </p:sp>
    </p:spTree>
    <p:extLst>
      <p:ext uri="{BB962C8B-B14F-4D97-AF65-F5344CB8AC3E}">
        <p14:creationId xmlns:p14="http://schemas.microsoft.com/office/powerpoint/2010/main" val="40612439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910801" y="1461577"/>
            <a:ext cx="8355934" cy="1339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>
            <a:noAutofit/>
          </a:bodyPr>
          <a:lstStyle/>
          <a:p>
            <a:pPr marR="4503" indent="11824" defTabSz="404944">
              <a:lnSpc>
                <a:spcPts val="5000"/>
              </a:lnSpc>
              <a:spcBef>
                <a:spcPts val="0"/>
              </a:spcBef>
              <a:defRPr sz="1979" spc="0"/>
            </a:pPr>
            <a:r>
              <a:rPr lang="ru-RU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Тинькофф, архитектор</a:t>
            </a:r>
            <a:endParaRPr sz="3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82796" y="749726"/>
            <a:ext cx="6021638" cy="6908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5200"/>
              </a:lnSpc>
            </a:pPr>
            <a:r>
              <a:rPr lang="ru-RU" sz="4200" dirty="0" err="1">
                <a:latin typeface="TINKOFFSANS-MEDIUM" panose="02000506050000020004" pitchFamily="2" charset="0"/>
              </a:rPr>
              <a:t>Мурзакаев</a:t>
            </a:r>
            <a:r>
              <a:rPr lang="ru-RU" sz="4200" dirty="0">
                <a:latin typeface="TINKOFFSANS-MEDIUM" panose="02000506050000020004" pitchFamily="2" charset="0"/>
              </a:rPr>
              <a:t> Эмиль</a:t>
            </a:r>
            <a:endParaRPr sz="4200" dirty="0">
              <a:latin typeface="TINKOFFSANS-MEDIUM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95D428-B061-9F40-9F79-80AEB22787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20" name="object 27">
            <a:extLst>
              <a:ext uri="{FF2B5EF4-FFF2-40B4-BE49-F238E27FC236}">
                <a16:creationId xmlns:a16="http://schemas.microsoft.com/office/drawing/2014/main" id="{DA5C1FFA-023E-C64D-BCC6-B881AC4C5E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3902" y="2646974"/>
            <a:ext cx="728481" cy="630416"/>
          </a:xfrm>
          <a:prstGeom prst="rect">
            <a:avLst/>
          </a:prstGeom>
        </p:spPr>
      </p:pic>
      <p:grpSp>
        <p:nvGrpSpPr>
          <p:cNvPr id="21" name="object 39">
            <a:extLst>
              <a:ext uri="{FF2B5EF4-FFF2-40B4-BE49-F238E27FC236}">
                <a16:creationId xmlns:a16="http://schemas.microsoft.com/office/drawing/2014/main" id="{6E160D34-FB7D-D94F-A891-0AE886C132E6}"/>
              </a:ext>
            </a:extLst>
          </p:cNvPr>
          <p:cNvGrpSpPr/>
          <p:nvPr/>
        </p:nvGrpSpPr>
        <p:grpSpPr>
          <a:xfrm>
            <a:off x="8648755" y="5466913"/>
            <a:ext cx="531696" cy="630107"/>
            <a:chOff x="5780544" y="3882604"/>
            <a:chExt cx="476884" cy="565150"/>
          </a:xfrm>
        </p:grpSpPr>
        <p:sp>
          <p:nvSpPr>
            <p:cNvPr id="22" name="object 40">
              <a:extLst>
                <a:ext uri="{FF2B5EF4-FFF2-40B4-BE49-F238E27FC236}">
                  <a16:creationId xmlns:a16="http://schemas.microsoft.com/office/drawing/2014/main" id="{1C9E4040-557B-764A-828A-7AF69316BEE3}"/>
                </a:ext>
              </a:extLst>
            </p:cNvPr>
            <p:cNvSpPr/>
            <p:nvPr/>
          </p:nvSpPr>
          <p:spPr>
            <a:xfrm>
              <a:off x="5967592" y="3882604"/>
              <a:ext cx="233045" cy="412750"/>
            </a:xfrm>
            <a:custGeom>
              <a:avLst/>
              <a:gdLst/>
              <a:ahLst/>
              <a:cxnLst/>
              <a:rect l="l" t="t" r="r" b="b"/>
              <a:pathLst>
                <a:path w="233045" h="412750">
                  <a:moveTo>
                    <a:pt x="169672" y="0"/>
                  </a:moveTo>
                  <a:lnTo>
                    <a:pt x="0" y="326878"/>
                  </a:lnTo>
                  <a:lnTo>
                    <a:pt x="14610" y="348082"/>
                  </a:lnTo>
                  <a:lnTo>
                    <a:pt x="57849" y="412279"/>
                  </a:lnTo>
                  <a:lnTo>
                    <a:pt x="82598" y="359566"/>
                  </a:lnTo>
                  <a:lnTo>
                    <a:pt x="116141" y="335439"/>
                  </a:lnTo>
                  <a:lnTo>
                    <a:pt x="125460" y="328813"/>
                  </a:lnTo>
                  <a:lnTo>
                    <a:pt x="220364" y="153722"/>
                  </a:lnTo>
                  <a:lnTo>
                    <a:pt x="232613" y="110783"/>
                  </a:lnTo>
                  <a:lnTo>
                    <a:pt x="232169" y="88480"/>
                  </a:lnTo>
                  <a:lnTo>
                    <a:pt x="227279" y="66485"/>
                  </a:lnTo>
                  <a:lnTo>
                    <a:pt x="218116" y="45864"/>
                  </a:lnTo>
                  <a:lnTo>
                    <a:pt x="205175" y="27580"/>
                  </a:lnTo>
                  <a:lnTo>
                    <a:pt x="188884" y="12128"/>
                  </a:lnTo>
                  <a:lnTo>
                    <a:pt x="169672" y="0"/>
                  </a:lnTo>
                  <a:close/>
                </a:path>
              </a:pathLst>
            </a:custGeom>
            <a:solidFill>
              <a:srgbClr val="E2E7EC"/>
            </a:solidFill>
          </p:spPr>
          <p:txBody>
            <a:bodyPr wrap="square" lIns="0" tIns="0" rIns="0" bIns="0" rtlCol="0"/>
            <a:lstStyle/>
            <a:p>
              <a:endParaRPr sz="1747"/>
            </a:p>
          </p:txBody>
        </p:sp>
        <p:pic>
          <p:nvPicPr>
            <p:cNvPr id="23" name="object 41">
              <a:extLst>
                <a:ext uri="{FF2B5EF4-FFF2-40B4-BE49-F238E27FC236}">
                  <a16:creationId xmlns:a16="http://schemas.microsoft.com/office/drawing/2014/main" id="{A3629B6F-46E9-A14D-886F-D6154364633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0544" y="4248355"/>
              <a:ext cx="195993" cy="198576"/>
            </a:xfrm>
            <a:prstGeom prst="rect">
              <a:avLst/>
            </a:prstGeom>
          </p:spPr>
        </p:pic>
        <p:sp>
          <p:nvSpPr>
            <p:cNvPr id="24" name="object 42">
              <a:extLst>
                <a:ext uri="{FF2B5EF4-FFF2-40B4-BE49-F238E27FC236}">
                  <a16:creationId xmlns:a16="http://schemas.microsoft.com/office/drawing/2014/main" id="{A2E83A79-716D-844C-ABDF-6A6B8D2E5C61}"/>
                </a:ext>
              </a:extLst>
            </p:cNvPr>
            <p:cNvSpPr/>
            <p:nvPr/>
          </p:nvSpPr>
          <p:spPr>
            <a:xfrm>
              <a:off x="5837003" y="3882604"/>
              <a:ext cx="420370" cy="565150"/>
            </a:xfrm>
            <a:custGeom>
              <a:avLst/>
              <a:gdLst/>
              <a:ahLst/>
              <a:cxnLst/>
              <a:rect l="l" t="t" r="r" b="b"/>
              <a:pathLst>
                <a:path w="420370" h="565150">
                  <a:moveTo>
                    <a:pt x="63445" y="0"/>
                  </a:moveTo>
                  <a:lnTo>
                    <a:pt x="27387" y="28073"/>
                  </a:lnTo>
                  <a:lnTo>
                    <a:pt x="5689" y="66334"/>
                  </a:lnTo>
                  <a:lnTo>
                    <a:pt x="0" y="109866"/>
                  </a:lnTo>
                  <a:lnTo>
                    <a:pt x="11963" y="153753"/>
                  </a:lnTo>
                  <a:lnTo>
                    <a:pt x="92608" y="310458"/>
                  </a:lnTo>
                  <a:lnTo>
                    <a:pt x="126830" y="339970"/>
                  </a:lnTo>
                  <a:lnTo>
                    <a:pt x="133977" y="343017"/>
                  </a:lnTo>
                  <a:lnTo>
                    <a:pt x="140298" y="347382"/>
                  </a:lnTo>
                  <a:lnTo>
                    <a:pt x="145614" y="352909"/>
                  </a:lnTo>
                  <a:lnTo>
                    <a:pt x="149744" y="359447"/>
                  </a:lnTo>
                  <a:lnTo>
                    <a:pt x="228901" y="509364"/>
                  </a:lnTo>
                  <a:lnTo>
                    <a:pt x="246596" y="534529"/>
                  </a:lnTo>
                  <a:lnTo>
                    <a:pt x="270560" y="552858"/>
                  </a:lnTo>
                  <a:lnTo>
                    <a:pt x="298923" y="563325"/>
                  </a:lnTo>
                  <a:lnTo>
                    <a:pt x="329818" y="564901"/>
                  </a:lnTo>
                  <a:lnTo>
                    <a:pt x="359744" y="557130"/>
                  </a:lnTo>
                  <a:lnTo>
                    <a:pt x="385369" y="541164"/>
                  </a:lnTo>
                  <a:lnTo>
                    <a:pt x="405075" y="518386"/>
                  </a:lnTo>
                  <a:lnTo>
                    <a:pt x="417243" y="490180"/>
                  </a:lnTo>
                  <a:lnTo>
                    <a:pt x="420231" y="459646"/>
                  </a:lnTo>
                  <a:lnTo>
                    <a:pt x="413978" y="430281"/>
                  </a:lnTo>
                  <a:lnTo>
                    <a:pt x="399235" y="404071"/>
                  </a:lnTo>
                  <a:lnTo>
                    <a:pt x="377437" y="383646"/>
                  </a:lnTo>
                  <a:lnTo>
                    <a:pt x="261338" y="383646"/>
                  </a:lnTo>
                  <a:lnTo>
                    <a:pt x="63445" y="0"/>
                  </a:lnTo>
                  <a:close/>
                </a:path>
                <a:path w="420370" h="565150">
                  <a:moveTo>
                    <a:pt x="318942" y="365339"/>
                  </a:moveTo>
                  <a:lnTo>
                    <a:pt x="289046" y="370003"/>
                  </a:lnTo>
                  <a:lnTo>
                    <a:pt x="261338" y="383646"/>
                  </a:lnTo>
                  <a:lnTo>
                    <a:pt x="377437" y="383646"/>
                  </a:lnTo>
                  <a:lnTo>
                    <a:pt x="376750" y="383001"/>
                  </a:lnTo>
                  <a:lnTo>
                    <a:pt x="348888" y="369668"/>
                  </a:lnTo>
                  <a:lnTo>
                    <a:pt x="318942" y="365339"/>
                  </a:lnTo>
                  <a:close/>
                </a:path>
              </a:pathLst>
            </a:custGeom>
            <a:solidFill>
              <a:srgbClr val="A2AEBB"/>
            </a:solidFill>
          </p:spPr>
          <p:txBody>
            <a:bodyPr wrap="square" lIns="0" tIns="0" rIns="0" bIns="0" rtlCol="0"/>
            <a:lstStyle/>
            <a:p>
              <a:endParaRPr sz="1747"/>
            </a:p>
          </p:txBody>
        </p:sp>
      </p:grpSp>
      <p:grpSp>
        <p:nvGrpSpPr>
          <p:cNvPr id="25" name="object 62">
            <a:extLst>
              <a:ext uri="{FF2B5EF4-FFF2-40B4-BE49-F238E27FC236}">
                <a16:creationId xmlns:a16="http://schemas.microsoft.com/office/drawing/2014/main" id="{11F65E79-3567-914C-B037-F2F69BB7189F}"/>
              </a:ext>
            </a:extLst>
          </p:cNvPr>
          <p:cNvGrpSpPr/>
          <p:nvPr/>
        </p:nvGrpSpPr>
        <p:grpSpPr>
          <a:xfrm>
            <a:off x="8573901" y="841693"/>
            <a:ext cx="728517" cy="462314"/>
            <a:chOff x="5704538" y="892119"/>
            <a:chExt cx="653415" cy="414655"/>
          </a:xfrm>
        </p:grpSpPr>
        <p:pic>
          <p:nvPicPr>
            <p:cNvPr id="26" name="object 63">
              <a:extLst>
                <a:ext uri="{FF2B5EF4-FFF2-40B4-BE49-F238E27FC236}">
                  <a16:creationId xmlns:a16="http://schemas.microsoft.com/office/drawing/2014/main" id="{8A05E46A-97C5-2140-8572-7625B5390AD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4538" y="892119"/>
              <a:ext cx="653383" cy="414647"/>
            </a:xfrm>
            <a:prstGeom prst="rect">
              <a:avLst/>
            </a:prstGeom>
          </p:spPr>
        </p:pic>
        <p:pic>
          <p:nvPicPr>
            <p:cNvPr id="27" name="object 64">
              <a:extLst>
                <a:ext uri="{FF2B5EF4-FFF2-40B4-BE49-F238E27FC236}">
                  <a16:creationId xmlns:a16="http://schemas.microsoft.com/office/drawing/2014/main" id="{F0AEF52B-9199-D24E-BDCA-889ED2B0291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7556" y="1004186"/>
              <a:ext cx="180243" cy="190513"/>
            </a:xfrm>
            <a:prstGeom prst="rect">
              <a:avLst/>
            </a:prstGeom>
          </p:spPr>
        </p:pic>
      </p:grpSp>
      <p:grpSp>
        <p:nvGrpSpPr>
          <p:cNvPr id="28" name="object 155">
            <a:extLst>
              <a:ext uri="{FF2B5EF4-FFF2-40B4-BE49-F238E27FC236}">
                <a16:creationId xmlns:a16="http://schemas.microsoft.com/office/drawing/2014/main" id="{44F8BF4C-8D70-3F48-A04C-D591A6C20B9E}"/>
              </a:ext>
            </a:extLst>
          </p:cNvPr>
          <p:cNvGrpSpPr/>
          <p:nvPr/>
        </p:nvGrpSpPr>
        <p:grpSpPr>
          <a:xfrm>
            <a:off x="8685270" y="8362226"/>
            <a:ext cx="546565" cy="742676"/>
            <a:chOff x="5817623" y="5453237"/>
            <a:chExt cx="490220" cy="666115"/>
          </a:xfrm>
        </p:grpSpPr>
        <p:sp>
          <p:nvSpPr>
            <p:cNvPr id="29" name="object 156">
              <a:extLst>
                <a:ext uri="{FF2B5EF4-FFF2-40B4-BE49-F238E27FC236}">
                  <a16:creationId xmlns:a16="http://schemas.microsoft.com/office/drawing/2014/main" id="{972F68CD-4E71-B149-9EA5-7B39167DB5E2}"/>
                </a:ext>
              </a:extLst>
            </p:cNvPr>
            <p:cNvSpPr/>
            <p:nvPr/>
          </p:nvSpPr>
          <p:spPr>
            <a:xfrm>
              <a:off x="5817623" y="5859578"/>
              <a:ext cx="125730" cy="259715"/>
            </a:xfrm>
            <a:custGeom>
              <a:avLst/>
              <a:gdLst/>
              <a:ahLst/>
              <a:cxnLst/>
              <a:rect l="l" t="t" r="r" b="b"/>
              <a:pathLst>
                <a:path w="125729" h="259714">
                  <a:moveTo>
                    <a:pt x="125357" y="0"/>
                  </a:moveTo>
                  <a:lnTo>
                    <a:pt x="0" y="61083"/>
                  </a:lnTo>
                  <a:lnTo>
                    <a:pt x="0" y="259606"/>
                  </a:lnTo>
                  <a:lnTo>
                    <a:pt x="73334" y="223872"/>
                  </a:lnTo>
                  <a:lnTo>
                    <a:pt x="111267" y="190142"/>
                  </a:lnTo>
                  <a:lnTo>
                    <a:pt x="125357" y="142020"/>
                  </a:lnTo>
                  <a:lnTo>
                    <a:pt x="125357" y="0"/>
                  </a:lnTo>
                  <a:close/>
                </a:path>
              </a:pathLst>
            </a:custGeom>
            <a:solidFill>
              <a:srgbClr val="E3E8ED"/>
            </a:solidFill>
          </p:spPr>
          <p:txBody>
            <a:bodyPr wrap="square" lIns="0" tIns="0" rIns="0" bIns="0" rtlCol="0"/>
            <a:lstStyle/>
            <a:p>
              <a:endParaRPr sz="1747"/>
            </a:p>
          </p:txBody>
        </p:sp>
        <p:sp>
          <p:nvSpPr>
            <p:cNvPr id="30" name="object 157">
              <a:extLst>
                <a:ext uri="{FF2B5EF4-FFF2-40B4-BE49-F238E27FC236}">
                  <a16:creationId xmlns:a16="http://schemas.microsoft.com/office/drawing/2014/main" id="{89603D40-999C-1545-9029-E55A1A571DB8}"/>
                </a:ext>
              </a:extLst>
            </p:cNvPr>
            <p:cNvSpPr/>
            <p:nvPr/>
          </p:nvSpPr>
          <p:spPr>
            <a:xfrm>
              <a:off x="5817623" y="5453237"/>
              <a:ext cx="490220" cy="542290"/>
            </a:xfrm>
            <a:custGeom>
              <a:avLst/>
              <a:gdLst/>
              <a:ahLst/>
              <a:cxnLst/>
              <a:rect l="l" t="t" r="r" b="b"/>
              <a:pathLst>
                <a:path w="490220" h="542289">
                  <a:moveTo>
                    <a:pt x="0" y="0"/>
                  </a:moveTo>
                  <a:lnTo>
                    <a:pt x="0" y="541787"/>
                  </a:lnTo>
                  <a:lnTo>
                    <a:pt x="7803" y="512899"/>
                  </a:lnTo>
                  <a:lnTo>
                    <a:pt x="22230" y="487185"/>
                  </a:lnTo>
                  <a:lnTo>
                    <a:pt x="42471" y="465746"/>
                  </a:lnTo>
                  <a:lnTo>
                    <a:pt x="67718" y="449684"/>
                  </a:lnTo>
                  <a:lnTo>
                    <a:pt x="486740" y="251825"/>
                  </a:lnTo>
                  <a:lnTo>
                    <a:pt x="490037" y="246564"/>
                  </a:lnTo>
                  <a:lnTo>
                    <a:pt x="490037" y="235025"/>
                  </a:lnTo>
                  <a:lnTo>
                    <a:pt x="486740" y="229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CAB"/>
            </a:solidFill>
          </p:spPr>
          <p:txBody>
            <a:bodyPr wrap="square" lIns="0" tIns="0" rIns="0" bIns="0" rtlCol="0"/>
            <a:lstStyle/>
            <a:p>
              <a:endParaRPr sz="1747"/>
            </a:p>
          </p:txBody>
        </p:sp>
      </p:grpSp>
      <p:sp>
        <p:nvSpPr>
          <p:cNvPr id="31" name="Текст 32">
            <a:extLst>
              <a:ext uri="{FF2B5EF4-FFF2-40B4-BE49-F238E27FC236}">
                <a16:creationId xmlns:a16="http://schemas.microsoft.com/office/drawing/2014/main" id="{35FA743F-4DDD-F34C-8F68-FCD632375F03}"/>
              </a:ext>
            </a:extLst>
          </p:cNvPr>
          <p:cNvSpPr txBox="1">
            <a:spLocks/>
          </p:cNvSpPr>
          <p:nvPr/>
        </p:nvSpPr>
        <p:spPr>
          <a:xfrm>
            <a:off x="9910801" y="3257122"/>
            <a:ext cx="8355934" cy="1339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503" indent="11824" defTabSz="404944" hangingPunct="1">
              <a:lnSpc>
                <a:spcPts val="5000"/>
              </a:lnSpc>
              <a:spcBef>
                <a:spcPts val="0"/>
              </a:spcBef>
              <a:defRPr sz="1979" spc="0"/>
            </a:pPr>
            <a:r>
              <a:rPr lang="ru-RU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8 лет опыта на различных проектах</a:t>
            </a:r>
          </a:p>
        </p:txBody>
      </p:sp>
      <p:sp>
        <p:nvSpPr>
          <p:cNvPr id="32" name="Текст 27">
            <a:extLst>
              <a:ext uri="{FF2B5EF4-FFF2-40B4-BE49-F238E27FC236}">
                <a16:creationId xmlns:a16="http://schemas.microsoft.com/office/drawing/2014/main" id="{A982246F-7AD4-D743-8A30-6D4EE8336784}"/>
              </a:ext>
            </a:extLst>
          </p:cNvPr>
          <p:cNvSpPr txBox="1">
            <a:spLocks/>
          </p:cNvSpPr>
          <p:nvPr/>
        </p:nvSpPr>
        <p:spPr>
          <a:xfrm>
            <a:off x="9982796" y="2545271"/>
            <a:ext cx="6021638" cy="6908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200"/>
              </a:lnSpc>
            </a:pPr>
            <a:r>
              <a:rPr lang="ru-RU" sz="4200" dirty="0">
                <a:latin typeface="TINKOFFSANS-MEDIUM" panose="02000506050000020004" pitchFamily="2" charset="0"/>
              </a:rPr>
              <a:t>Опыт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132DF4B5-835B-E84B-B14E-2EC1F2662A6C}"/>
              </a:ext>
            </a:extLst>
          </p:cNvPr>
          <p:cNvSpPr txBox="1">
            <a:spLocks/>
          </p:cNvSpPr>
          <p:nvPr/>
        </p:nvSpPr>
        <p:spPr>
          <a:xfrm>
            <a:off x="9910801" y="6133299"/>
            <a:ext cx="8355934" cy="1339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503" indent="11824" defTabSz="404944" hangingPunct="1">
              <a:lnSpc>
                <a:spcPts val="5000"/>
              </a:lnSpc>
              <a:spcBef>
                <a:spcPts val="0"/>
              </a:spcBef>
              <a:defRPr sz="1979" spc="0"/>
            </a:pPr>
            <a:r>
              <a:rPr lang="en-US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Java back-end</a:t>
            </a:r>
            <a:endParaRPr lang="ru-RU" sz="3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Текст 27">
            <a:extLst>
              <a:ext uri="{FF2B5EF4-FFF2-40B4-BE49-F238E27FC236}">
                <a16:creationId xmlns:a16="http://schemas.microsoft.com/office/drawing/2014/main" id="{06DBD7F3-8703-6F4D-B1CF-D6552F5C3E77}"/>
              </a:ext>
            </a:extLst>
          </p:cNvPr>
          <p:cNvSpPr txBox="1">
            <a:spLocks/>
          </p:cNvSpPr>
          <p:nvPr/>
        </p:nvSpPr>
        <p:spPr>
          <a:xfrm>
            <a:off x="9982796" y="5421448"/>
            <a:ext cx="6021638" cy="6908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200"/>
              </a:lnSpc>
            </a:pPr>
            <a:r>
              <a:rPr lang="ru-RU" sz="4200" dirty="0">
                <a:latin typeface="TINKOFFSANS-MEDIUM" panose="02000506050000020004" pitchFamily="2" charset="0"/>
              </a:rPr>
              <a:t>Специализация</a:t>
            </a:r>
          </a:p>
        </p:txBody>
      </p:sp>
      <p:sp>
        <p:nvSpPr>
          <p:cNvPr id="35" name="Текст 32">
            <a:extLst>
              <a:ext uri="{FF2B5EF4-FFF2-40B4-BE49-F238E27FC236}">
                <a16:creationId xmlns:a16="http://schemas.microsoft.com/office/drawing/2014/main" id="{745831A9-CE9D-694C-B011-4BEF09E813FF}"/>
              </a:ext>
            </a:extLst>
          </p:cNvPr>
          <p:cNvSpPr txBox="1">
            <a:spLocks/>
          </p:cNvSpPr>
          <p:nvPr/>
        </p:nvSpPr>
        <p:spPr>
          <a:xfrm>
            <a:off x="9910801" y="9090603"/>
            <a:ext cx="8355934" cy="1339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503" indent="11824" defTabSz="404944" hangingPunct="1">
              <a:lnSpc>
                <a:spcPts val="5000"/>
              </a:lnSpc>
              <a:spcBef>
                <a:spcPts val="0"/>
              </a:spcBef>
              <a:defRPr sz="1979" spc="0"/>
            </a:pPr>
            <a:r>
              <a:rPr lang="en-US" sz="3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Telegram:</a:t>
            </a:r>
            <a:r>
              <a:rPr lang="en-US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@implicitly</a:t>
            </a:r>
            <a:endParaRPr lang="ru-RU" sz="3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Текст 27">
            <a:extLst>
              <a:ext uri="{FF2B5EF4-FFF2-40B4-BE49-F238E27FC236}">
                <a16:creationId xmlns:a16="http://schemas.microsoft.com/office/drawing/2014/main" id="{D2134681-A06B-CD4D-B720-3FD6E3F45805}"/>
              </a:ext>
            </a:extLst>
          </p:cNvPr>
          <p:cNvSpPr txBox="1">
            <a:spLocks/>
          </p:cNvSpPr>
          <p:nvPr/>
        </p:nvSpPr>
        <p:spPr>
          <a:xfrm>
            <a:off x="9982796" y="8378752"/>
            <a:ext cx="6021638" cy="6908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200"/>
              </a:lnSpc>
            </a:pPr>
            <a:r>
              <a:rPr lang="ru-RU" sz="4200" dirty="0">
                <a:latin typeface="TINKOFFSANS-MEDIUM" panose="02000506050000020004" pitchFamily="2" charset="0"/>
              </a:rPr>
              <a:t>Контакты</a:t>
            </a:r>
          </a:p>
        </p:txBody>
      </p:sp>
      <p:sp>
        <p:nvSpPr>
          <p:cNvPr id="38" name="Текст 17">
            <a:extLst>
              <a:ext uri="{FF2B5EF4-FFF2-40B4-BE49-F238E27FC236}">
                <a16:creationId xmlns:a16="http://schemas.microsoft.com/office/drawing/2014/main" id="{E77F9892-86A4-5D4E-8531-7B9A8E739A23}"/>
              </a:ext>
            </a:extLst>
          </p:cNvPr>
          <p:cNvSpPr txBox="1"/>
          <p:nvPr/>
        </p:nvSpPr>
        <p:spPr>
          <a:xfrm>
            <a:off x="891442" y="622463"/>
            <a:ext cx="5317599" cy="368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8200"/>
              </a:lnSpc>
            </a:pPr>
            <a:r>
              <a:rPr lang="ru-RU" sz="6600" dirty="0">
                <a:latin typeface="TINKOFFSANS-MEDIUM" panose="02000506050000020004" pitchFamily="2" charset="0"/>
              </a:rPr>
              <a:t>Об авторе</a:t>
            </a:r>
            <a:endParaRPr sz="6600" dirty="0">
              <a:latin typeface="TINKOFFSANS-MEDIUM" panose="02000506050000020004" pitchFamily="2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4A5E901-51DF-5643-A1C9-B95CEF3C3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44" y="6176247"/>
            <a:ext cx="4675432" cy="41202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7">
            <a:extLst>
              <a:ext uri="{FF2B5EF4-FFF2-40B4-BE49-F238E27FC236}">
                <a16:creationId xmlns:a16="http://schemas.microsoft.com/office/drawing/2014/main" id="{5252427E-702F-12AD-41BE-27A6B4027BF8}"/>
              </a:ext>
            </a:extLst>
          </p:cNvPr>
          <p:cNvSpPr txBox="1">
            <a:spLocks/>
          </p:cNvSpPr>
          <p:nvPr/>
        </p:nvSpPr>
        <p:spPr>
          <a:xfrm>
            <a:off x="6915917" y="637097"/>
            <a:ext cx="5967467" cy="1856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7600"/>
              </a:lnSpc>
            </a:pPr>
            <a:r>
              <a:rPr lang="en-US" sz="6600" b="1" dirty="0">
                <a:latin typeface="Tinkoff Sans" panose="02000506050000020004" pitchFamily="2" charset="0"/>
              </a:rPr>
              <a:t>Load Balancing</a:t>
            </a:r>
            <a:endParaRPr lang="ru-RU" sz="6600" b="1" dirty="0">
              <a:latin typeface="Tinkoff Sans" panose="02000506050000020004" pitchFamily="2" charset="0"/>
            </a:endParaRPr>
          </a:p>
        </p:txBody>
      </p:sp>
      <p:pic>
        <p:nvPicPr>
          <p:cNvPr id="5" name="Picture 2" descr="Load balancing gRPC service with Nginx_godot_weixin_0010034-DevPress官方社区">
            <a:extLst>
              <a:ext uri="{FF2B5EF4-FFF2-40B4-BE49-F238E27FC236}">
                <a16:creationId xmlns:a16="http://schemas.microsoft.com/office/drawing/2014/main" id="{FE9EF6C9-04EA-DB4A-80C2-3CA6225C8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13" y="2185035"/>
            <a:ext cx="13946544" cy="7829082"/>
          </a:xfrm>
          <a:prstGeom prst="roundRect">
            <a:avLst>
              <a:gd name="adj" fmla="val 565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657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омб 1">
            <a:extLst>
              <a:ext uri="{FF2B5EF4-FFF2-40B4-BE49-F238E27FC236}">
                <a16:creationId xmlns:a16="http://schemas.microsoft.com/office/drawing/2014/main" id="{8A0B1AA3-55A1-B64E-A727-08B7585A9154}"/>
              </a:ext>
            </a:extLst>
          </p:cNvPr>
          <p:cNvSpPr/>
          <p:nvPr/>
        </p:nvSpPr>
        <p:spPr>
          <a:xfrm>
            <a:off x="9487166" y="11511"/>
            <a:ext cx="10303126" cy="11137106"/>
          </a:xfrm>
          <a:custGeom>
            <a:avLst/>
            <a:gdLst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8293396 w 8293396"/>
              <a:gd name="connsiteY2" fmla="*/ 4146698 h 8293396"/>
              <a:gd name="connsiteX3" fmla="*/ 4146698 w 8293396"/>
              <a:gd name="connsiteY3" fmla="*/ 8293396 h 8293396"/>
              <a:gd name="connsiteX4" fmla="*/ 0 w 8293396"/>
              <a:gd name="connsiteY4" fmla="*/ 4146698 h 8293396"/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5061098 w 8293396"/>
              <a:gd name="connsiteY2" fmla="*/ 871870 h 8293396"/>
              <a:gd name="connsiteX3" fmla="*/ 8293396 w 8293396"/>
              <a:gd name="connsiteY3" fmla="*/ 4146698 h 8293396"/>
              <a:gd name="connsiteX4" fmla="*/ 4146698 w 8293396"/>
              <a:gd name="connsiteY4" fmla="*/ 8293396 h 8293396"/>
              <a:gd name="connsiteX5" fmla="*/ 0 w 8293396"/>
              <a:gd name="connsiteY5" fmla="*/ 4146698 h 8293396"/>
              <a:gd name="connsiteX0" fmla="*/ 0 w 9080205"/>
              <a:gd name="connsiteY0" fmla="*/ 5869172 h 10015870"/>
              <a:gd name="connsiteX1" fmla="*/ 4146698 w 9080205"/>
              <a:gd name="connsiteY1" fmla="*/ 1722474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6230680 w 9080205"/>
              <a:gd name="connsiteY4" fmla="*/ 7953153 h 10015870"/>
              <a:gd name="connsiteX5" fmla="*/ 4146698 w 9080205"/>
              <a:gd name="connsiteY5" fmla="*/ 10015870 h 10015870"/>
              <a:gd name="connsiteX6" fmla="*/ 0 w 9080205"/>
              <a:gd name="connsiteY6" fmla="*/ 5869172 h 10015870"/>
              <a:gd name="connsiteX0" fmla="*/ 0 w 9080205"/>
              <a:gd name="connsiteY0" fmla="*/ 5869172 h 11291776"/>
              <a:gd name="connsiteX1" fmla="*/ 3168502 w 9080205"/>
              <a:gd name="connsiteY1" fmla="*/ 21265 h 11291776"/>
              <a:gd name="connsiteX2" fmla="*/ 9080205 w 9080205"/>
              <a:gd name="connsiteY2" fmla="*/ 0 h 11291776"/>
              <a:gd name="connsiteX3" fmla="*/ 8293396 w 9080205"/>
              <a:gd name="connsiteY3" fmla="*/ 5869172 h 11291776"/>
              <a:gd name="connsiteX4" fmla="*/ 9037675 w 9080205"/>
              <a:gd name="connsiteY4" fmla="*/ 11291776 h 11291776"/>
              <a:gd name="connsiteX5" fmla="*/ 4146698 w 9080205"/>
              <a:gd name="connsiteY5" fmla="*/ 10015870 h 11291776"/>
              <a:gd name="connsiteX6" fmla="*/ 0 w 9080205"/>
              <a:gd name="connsiteY6" fmla="*/ 5869172 h 11291776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8293396 w 9080205"/>
              <a:gd name="connsiteY3" fmla="*/ 5869172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9037675 w 9080205"/>
              <a:gd name="connsiteY3" fmla="*/ 5762846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291776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1509823 w 9080205"/>
              <a:gd name="connsiteY1" fmla="*/ 42531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37675"/>
              <a:gd name="connsiteY0" fmla="*/ 5826641 h 11313041"/>
              <a:gd name="connsiteX1" fmla="*/ 1509823 w 9037675"/>
              <a:gd name="connsiteY1" fmla="*/ 0 h 11313041"/>
              <a:gd name="connsiteX2" fmla="*/ 8910084 w 9037675"/>
              <a:gd name="connsiteY2" fmla="*/ 63794 h 11313041"/>
              <a:gd name="connsiteX3" fmla="*/ 9037675 w 9037675"/>
              <a:gd name="connsiteY3" fmla="*/ 5720315 h 11313041"/>
              <a:gd name="connsiteX4" fmla="*/ 9037675 w 9037675"/>
              <a:gd name="connsiteY4" fmla="*/ 11291776 h 11313041"/>
              <a:gd name="connsiteX5" fmla="*/ 1722475 w 9037675"/>
              <a:gd name="connsiteY5" fmla="*/ 11313041 h 11313041"/>
              <a:gd name="connsiteX6" fmla="*/ 0 w 9037675"/>
              <a:gd name="connsiteY6" fmla="*/ 5826641 h 11313041"/>
              <a:gd name="connsiteX0" fmla="*/ 0 w 9062484"/>
              <a:gd name="connsiteY0" fmla="*/ 5826641 h 11313041"/>
              <a:gd name="connsiteX1" fmla="*/ 1509823 w 9062484"/>
              <a:gd name="connsiteY1" fmla="*/ 0 h 11313041"/>
              <a:gd name="connsiteX2" fmla="*/ 9062484 w 9062484"/>
              <a:gd name="connsiteY2" fmla="*/ 25694 h 11313041"/>
              <a:gd name="connsiteX3" fmla="*/ 9037675 w 9062484"/>
              <a:gd name="connsiteY3" fmla="*/ 5720315 h 11313041"/>
              <a:gd name="connsiteX4" fmla="*/ 9037675 w 9062484"/>
              <a:gd name="connsiteY4" fmla="*/ 11291776 h 11313041"/>
              <a:gd name="connsiteX5" fmla="*/ 1722475 w 9062484"/>
              <a:gd name="connsiteY5" fmla="*/ 11313041 h 11313041"/>
              <a:gd name="connsiteX6" fmla="*/ 0 w 9062484"/>
              <a:gd name="connsiteY6" fmla="*/ 5826641 h 11313041"/>
              <a:gd name="connsiteX0" fmla="*/ 0 w 9049784"/>
              <a:gd name="connsiteY0" fmla="*/ 5826641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826641 h 11313041"/>
              <a:gd name="connsiteX0" fmla="*/ 0 w 9049784"/>
              <a:gd name="connsiteY0" fmla="*/ 5550194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550194 h 11313041"/>
              <a:gd name="connsiteX0" fmla="*/ 1531088 w 7539961"/>
              <a:gd name="connsiteY0" fmla="*/ 5507664 h 11313041"/>
              <a:gd name="connsiteX1" fmla="*/ 0 w 7539961"/>
              <a:gd name="connsiteY1" fmla="*/ 0 h 11313041"/>
              <a:gd name="connsiteX2" fmla="*/ 7539961 w 7539961"/>
              <a:gd name="connsiteY2" fmla="*/ 12994 h 11313041"/>
              <a:gd name="connsiteX3" fmla="*/ 7527852 w 7539961"/>
              <a:gd name="connsiteY3" fmla="*/ 5720315 h 11313041"/>
              <a:gd name="connsiteX4" fmla="*/ 7527852 w 7539961"/>
              <a:gd name="connsiteY4" fmla="*/ 11291776 h 11313041"/>
              <a:gd name="connsiteX5" fmla="*/ 212652 w 7539961"/>
              <a:gd name="connsiteY5" fmla="*/ 11313041 h 11313041"/>
              <a:gd name="connsiteX6" fmla="*/ 1531088 w 7539961"/>
              <a:gd name="connsiteY6" fmla="*/ 5507664 h 1131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9961" h="11313041">
                <a:moveTo>
                  <a:pt x="1531088" y="5507664"/>
                </a:moveTo>
                <a:lnTo>
                  <a:pt x="0" y="0"/>
                </a:lnTo>
                <a:lnTo>
                  <a:pt x="7539961" y="12994"/>
                </a:lnTo>
                <a:cubicBezTo>
                  <a:pt x="7535925" y="1915434"/>
                  <a:pt x="7531888" y="3817875"/>
                  <a:pt x="7527852" y="5720315"/>
                </a:cubicBezTo>
                <a:lnTo>
                  <a:pt x="7527852" y="11291776"/>
                </a:lnTo>
                <a:lnTo>
                  <a:pt x="212652" y="11313041"/>
                </a:lnTo>
                <a:lnTo>
                  <a:pt x="1531088" y="5507664"/>
                </a:lnTo>
                <a:close/>
              </a:path>
            </a:pathLst>
          </a:custGeom>
          <a:solidFill>
            <a:srgbClr val="F5F5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1123339" y="8779087"/>
            <a:ext cx="3317488" cy="127292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600" dirty="0">
                <a:latin typeface="TINKOFFSANS-MEDIUM" panose="02000506050000020004" pitchFamily="2" charset="0"/>
              </a:rPr>
              <a:t>Circuit Breaker</a:t>
            </a:r>
            <a:endParaRPr lang="ru-RU" sz="3600" dirty="0">
              <a:latin typeface="TINKOFFSANS-MEDIUM" panose="02000506050000020004" pitchFamily="2" charset="0"/>
            </a:endParaRP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1123339" y="6876384"/>
            <a:ext cx="3317488" cy="1294615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600" dirty="0">
                <a:latin typeface="TINKOFFSANS-MEDIUM" panose="02000506050000020004" pitchFamily="2" charset="0"/>
              </a:rPr>
              <a:t>Fallback</a:t>
            </a:r>
            <a:endParaRPr lang="ru-RU" sz="3600" dirty="0">
              <a:latin typeface="TINKOFFSANS-MEDIUM" panose="02000506050000020004" pitchFamily="2" charset="0"/>
            </a:endParaRPr>
          </a:p>
        </p:txBody>
      </p: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1103F8B9-69D0-E649-9D24-A2A8366F1250}"/>
              </a:ext>
            </a:extLst>
          </p:cNvPr>
          <p:cNvSpPr/>
          <p:nvPr/>
        </p:nvSpPr>
        <p:spPr>
          <a:xfrm>
            <a:off x="1123339" y="4783445"/>
            <a:ext cx="3317488" cy="127292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600" dirty="0">
                <a:latin typeface="TINKOFFSANS-MEDIUM" panose="02000506050000020004" pitchFamily="2" charset="0"/>
              </a:rPr>
              <a:t>Timeout</a:t>
            </a:r>
            <a:endParaRPr lang="ru-RU" sz="3600" dirty="0">
              <a:latin typeface="TINKOFFSANS-MEDIUM" panose="02000506050000020004" pitchFamily="2" charset="0"/>
            </a:endParaRPr>
          </a:p>
        </p:txBody>
      </p:sp>
      <p:sp>
        <p:nvSpPr>
          <p:cNvPr id="15" name="Пятиугольник 14">
            <a:extLst>
              <a:ext uri="{FF2B5EF4-FFF2-40B4-BE49-F238E27FC236}">
                <a16:creationId xmlns:a16="http://schemas.microsoft.com/office/drawing/2014/main" id="{3BD5D217-072A-CF4C-B107-7CC2BDC42770}"/>
              </a:ext>
            </a:extLst>
          </p:cNvPr>
          <p:cNvSpPr/>
          <p:nvPr/>
        </p:nvSpPr>
        <p:spPr>
          <a:xfrm>
            <a:off x="1123339" y="2899791"/>
            <a:ext cx="3317488" cy="1294615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600" dirty="0">
                <a:latin typeface="TINKOFFSANS-MEDIUM" panose="02000506050000020004" pitchFamily="2" charset="0"/>
              </a:rPr>
              <a:t>Retry</a:t>
            </a:r>
            <a:endParaRPr lang="ru-RU" sz="3600" dirty="0">
              <a:latin typeface="TINKOFFSANS-MEDIUM" panose="02000506050000020004" pitchFamily="2" charset="0"/>
            </a:endParaRPr>
          </a:p>
        </p:txBody>
      </p:sp>
      <p:sp>
        <p:nvSpPr>
          <p:cNvPr id="17" name="Пятиугольник 16">
            <a:extLst>
              <a:ext uri="{FF2B5EF4-FFF2-40B4-BE49-F238E27FC236}">
                <a16:creationId xmlns:a16="http://schemas.microsoft.com/office/drawing/2014/main" id="{92778CF2-4ECC-7740-9D65-B7B19C9C4AB8}"/>
              </a:ext>
            </a:extLst>
          </p:cNvPr>
          <p:cNvSpPr/>
          <p:nvPr/>
        </p:nvSpPr>
        <p:spPr>
          <a:xfrm>
            <a:off x="1123339" y="1057134"/>
            <a:ext cx="3317488" cy="1294615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600" dirty="0">
                <a:latin typeface="TINKOFFSANS-MEDIUM" panose="02000506050000020004" pitchFamily="2" charset="0"/>
              </a:rPr>
              <a:t>Rate limiter</a:t>
            </a:r>
            <a:endParaRPr lang="ru-RU" sz="3600" dirty="0">
              <a:latin typeface="TINKOFFSANS-MEDIUM" panose="0200050605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874B9-59B1-364F-9177-DD010C76AD0D}"/>
              </a:ext>
            </a:extLst>
          </p:cNvPr>
          <p:cNvSpPr txBox="1"/>
          <p:nvPr/>
        </p:nvSpPr>
        <p:spPr>
          <a:xfrm>
            <a:off x="12610232" y="4114918"/>
            <a:ext cx="7038139" cy="293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lnSpc>
                <a:spcPts val="11000"/>
              </a:lnSpc>
            </a:pPr>
            <a:r>
              <a:rPr lang="en-US" sz="9600" b="1" dirty="0">
                <a:latin typeface="Tinkoff Sans" panose="02000506050000020004" pitchFamily="2" charset="0"/>
              </a:rPr>
              <a:t>Resiliency patterns</a:t>
            </a:r>
            <a:endParaRPr lang="ru-RU" sz="9600" b="1" dirty="0"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F128A-4D07-6ECC-39BA-BF62FCB88866}"/>
              </a:ext>
            </a:extLst>
          </p:cNvPr>
          <p:cNvSpPr txBox="1"/>
          <p:nvPr/>
        </p:nvSpPr>
        <p:spPr>
          <a:xfrm>
            <a:off x="4949764" y="1155573"/>
            <a:ext cx="4949889" cy="109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ru-RU" sz="2800" dirty="0"/>
              <a:t>ограничиваем количество вызовов в минуту/час/…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68904-8AF4-2A2F-D7EC-BB3A9EC7B620}"/>
              </a:ext>
            </a:extLst>
          </p:cNvPr>
          <p:cNvSpPr txBox="1"/>
          <p:nvPr/>
        </p:nvSpPr>
        <p:spPr>
          <a:xfrm>
            <a:off x="4949764" y="2909728"/>
            <a:ext cx="4949889" cy="109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ru-RU" sz="2800" dirty="0"/>
              <a:t>если сервис возвращает ошибку, пробуем еще раз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16FB7-7508-1EDE-EE3B-1D6BD20BDB95}"/>
              </a:ext>
            </a:extLst>
          </p:cNvPr>
          <p:cNvSpPr txBox="1"/>
          <p:nvPr/>
        </p:nvSpPr>
        <p:spPr>
          <a:xfrm>
            <a:off x="4949765" y="4813173"/>
            <a:ext cx="4227532" cy="109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ru-RU" sz="2800" dirty="0"/>
              <a:t>ограничение по времени на ожидание ответа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98E7A-B1BA-44BF-CA49-68C3C4009A8D}"/>
              </a:ext>
            </a:extLst>
          </p:cNvPr>
          <p:cNvSpPr txBox="1"/>
          <p:nvPr/>
        </p:nvSpPr>
        <p:spPr>
          <a:xfrm>
            <a:off x="4949765" y="6876384"/>
            <a:ext cx="4781936" cy="109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ru-RU" sz="2800" dirty="0"/>
              <a:t>возвращаем значение </a:t>
            </a:r>
            <a:br>
              <a:rPr lang="en-US" sz="2800" dirty="0"/>
            </a:br>
            <a:r>
              <a:rPr lang="ru-RU" sz="2800" dirty="0"/>
              <a:t>по умолчанию вместо ошибки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66E01-35D6-289C-C093-8FAF33280CAC}"/>
              </a:ext>
            </a:extLst>
          </p:cNvPr>
          <p:cNvSpPr txBox="1"/>
          <p:nvPr/>
        </p:nvSpPr>
        <p:spPr>
          <a:xfrm>
            <a:off x="4949765" y="8825463"/>
            <a:ext cx="4781936" cy="109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ru-RU" sz="2800" dirty="0"/>
              <a:t>если ошибок слишком много, прекращаем вызывать сервис</a:t>
            </a:r>
          </a:p>
        </p:txBody>
      </p:sp>
    </p:spTree>
    <p:extLst>
      <p:ext uri="{BB962C8B-B14F-4D97-AF65-F5344CB8AC3E}">
        <p14:creationId xmlns:p14="http://schemas.microsoft.com/office/powerpoint/2010/main" val="286640582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2000" y="4485173"/>
            <a:ext cx="8226425" cy="2456952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Настало время практики</a:t>
            </a:r>
            <a:endParaRPr sz="9000" b="1" dirty="0">
              <a:latin typeface="Tinkoff Sans" panose="0200050605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6C750A-5D72-06BF-502C-24CB472BE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9240677"/>
            <a:ext cx="8226425" cy="1351123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Он такой один</a:t>
            </a:r>
            <a:endParaRPr sz="9000" b="1" dirty="0">
              <a:latin typeface="Tinkoff Sans" panose="0200050605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6C750A-5D72-06BF-502C-24CB472BE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608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469770"/>
            <a:ext cx="12629388" cy="22205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ts val="75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Распределенные системы</a:t>
            </a:r>
            <a:endParaRPr sz="7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4DEFCA33-DAAB-B9EF-AD22-85005BA06BF7}"/>
              </a:ext>
            </a:extLst>
          </p:cNvPr>
          <p:cNvSpPr/>
          <p:nvPr/>
        </p:nvSpPr>
        <p:spPr>
          <a:xfrm rot="10800000">
            <a:off x="8378890" y="0"/>
            <a:ext cx="11420410" cy="10367963"/>
          </a:xfrm>
          <a:prstGeom prst="round1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94758-EE27-3103-F371-E73165045BC8}"/>
              </a:ext>
            </a:extLst>
          </p:cNvPr>
          <p:cNvSpPr txBox="1"/>
          <p:nvPr/>
        </p:nvSpPr>
        <p:spPr>
          <a:xfrm>
            <a:off x="662985" y="4066827"/>
            <a:ext cx="7102549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ts val="7600"/>
              </a:lnSpc>
            </a:pPr>
            <a:r>
              <a:rPr lang="ru-RU" sz="6600" b="1" dirty="0">
                <a:latin typeface="Tinkoff Sans" panose="02000506050000020004" pitchFamily="2" charset="0"/>
              </a:rPr>
              <a:t>Задание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97895-593E-4D6A-89BC-963051DC409C}"/>
              </a:ext>
            </a:extLst>
          </p:cNvPr>
          <p:cNvSpPr txBox="1"/>
          <p:nvPr/>
        </p:nvSpPr>
        <p:spPr>
          <a:xfrm>
            <a:off x="9588373" y="720000"/>
            <a:ext cx="9883849" cy="1048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6500"/>
              </a:lnSpc>
            </a:pPr>
            <a:r>
              <a:rPr lang="ru-RU" sz="5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«Запомни слова»</a:t>
            </a:r>
          </a:p>
        </p:txBody>
      </p:sp>
      <p:sp>
        <p:nvSpPr>
          <p:cNvPr id="11" name="Текст 32">
            <a:extLst>
              <a:ext uri="{FF2B5EF4-FFF2-40B4-BE49-F238E27FC236}">
                <a16:creationId xmlns:a16="http://schemas.microsoft.com/office/drawing/2014/main" id="{21EDBF42-155A-4778-85A1-23E034BA8317}"/>
              </a:ext>
            </a:extLst>
          </p:cNvPr>
          <p:cNvSpPr txBox="1">
            <a:spLocks/>
          </p:cNvSpPr>
          <p:nvPr/>
        </p:nvSpPr>
        <p:spPr>
          <a:xfrm>
            <a:off x="9588373" y="1710294"/>
            <a:ext cx="8355934" cy="48148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503" indent="11824" defTabSz="404944" hangingPunct="1">
              <a:lnSpc>
                <a:spcPts val="5000"/>
              </a:lnSpc>
              <a:spcBef>
                <a:spcPts val="0"/>
              </a:spcBef>
              <a:defRPr sz="1979" spc="0"/>
            </a:pPr>
            <a:r>
              <a:rPr lang="ru-RU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Создать систему, которая позволит любому числу студентов изучать неограниченное количество слов иностранных языков, которые предоставляют преподаватели.</a:t>
            </a:r>
          </a:p>
        </p:txBody>
      </p:sp>
    </p:spTree>
    <p:extLst>
      <p:ext uri="{BB962C8B-B14F-4D97-AF65-F5344CB8AC3E}">
        <p14:creationId xmlns:p14="http://schemas.microsoft.com/office/powerpoint/2010/main" val="15076935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4DEFCA33-DAAB-B9EF-AD22-85005BA06BF7}"/>
              </a:ext>
            </a:extLst>
          </p:cNvPr>
          <p:cNvSpPr/>
          <p:nvPr/>
        </p:nvSpPr>
        <p:spPr>
          <a:xfrm rot="10800000">
            <a:off x="8378890" y="0"/>
            <a:ext cx="11420410" cy="10367963"/>
          </a:xfrm>
          <a:prstGeom prst="round1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94758-EE27-3103-F371-E73165045BC8}"/>
              </a:ext>
            </a:extLst>
          </p:cNvPr>
          <p:cNvSpPr txBox="1"/>
          <p:nvPr/>
        </p:nvSpPr>
        <p:spPr>
          <a:xfrm>
            <a:off x="662985" y="4066827"/>
            <a:ext cx="71025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ts val="7600"/>
              </a:lnSpc>
            </a:pPr>
            <a:r>
              <a:rPr lang="ru-RU" sz="6600" b="1" dirty="0">
                <a:latin typeface="Tinkoff Sans" panose="02000506050000020004" pitchFamily="2" charset="0"/>
              </a:rPr>
              <a:t>Пример простой реализации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97895-593E-4D6A-89BC-963051DC409C}"/>
              </a:ext>
            </a:extLst>
          </p:cNvPr>
          <p:cNvSpPr txBox="1"/>
          <p:nvPr/>
        </p:nvSpPr>
        <p:spPr>
          <a:xfrm>
            <a:off x="9588373" y="720000"/>
            <a:ext cx="9883849" cy="1048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6500"/>
              </a:lnSpc>
            </a:pPr>
            <a:r>
              <a:rPr lang="ru-RU" sz="5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Модель С4 – контекст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46A22-1E8F-4F23-A893-5BFCC0F6F50E}"/>
              </a:ext>
            </a:extLst>
          </p:cNvPr>
          <p:cNvSpPr txBox="1"/>
          <p:nvPr/>
        </p:nvSpPr>
        <p:spPr>
          <a:xfrm>
            <a:off x="662985" y="9226694"/>
            <a:ext cx="44936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Модель описания архитектуры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C4</a:t>
            </a:r>
          </a:p>
          <a:p>
            <a:pPr defTabSz="457200"/>
            <a:r>
              <a:rPr lang="en-US" sz="1800" u="sng" dirty="0"/>
              <a:t>https://c4model.com/</a:t>
            </a:r>
            <a:endParaRPr kumimoji="0" lang="ru-RU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BB67D5-20BF-4646-9BA2-A89F4232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128" y="1604889"/>
            <a:ext cx="3729933" cy="79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33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4DEFCA33-DAAB-B9EF-AD22-85005BA06BF7}"/>
              </a:ext>
            </a:extLst>
          </p:cNvPr>
          <p:cNvSpPr/>
          <p:nvPr/>
        </p:nvSpPr>
        <p:spPr>
          <a:xfrm rot="10800000">
            <a:off x="8378890" y="0"/>
            <a:ext cx="11420410" cy="10367963"/>
          </a:xfrm>
          <a:prstGeom prst="round1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94758-EE27-3103-F371-E73165045BC8}"/>
              </a:ext>
            </a:extLst>
          </p:cNvPr>
          <p:cNvSpPr txBox="1"/>
          <p:nvPr/>
        </p:nvSpPr>
        <p:spPr>
          <a:xfrm>
            <a:off x="662985" y="4066827"/>
            <a:ext cx="71025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ts val="7600"/>
              </a:lnSpc>
            </a:pPr>
            <a:r>
              <a:rPr lang="ru-RU" sz="6600" b="1" dirty="0">
                <a:latin typeface="Tinkoff Sans" panose="02000506050000020004" pitchFamily="2" charset="0"/>
              </a:rPr>
              <a:t>Пример простой реализации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97895-593E-4D6A-89BC-963051DC409C}"/>
              </a:ext>
            </a:extLst>
          </p:cNvPr>
          <p:cNvSpPr txBox="1"/>
          <p:nvPr/>
        </p:nvSpPr>
        <p:spPr>
          <a:xfrm>
            <a:off x="9588373" y="720000"/>
            <a:ext cx="9883849" cy="1048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6500"/>
              </a:lnSpc>
            </a:pPr>
            <a:r>
              <a:rPr lang="ru-RU" sz="5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Модель С4 –контейнеры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46A22-1E8F-4F23-A893-5BFCC0F6F50E}"/>
              </a:ext>
            </a:extLst>
          </p:cNvPr>
          <p:cNvSpPr txBox="1"/>
          <p:nvPr/>
        </p:nvSpPr>
        <p:spPr>
          <a:xfrm>
            <a:off x="662985" y="9226694"/>
            <a:ext cx="44936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Модель описания архитектуры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C4</a:t>
            </a:r>
          </a:p>
          <a:p>
            <a:pPr defTabSz="457200"/>
            <a:r>
              <a:rPr lang="en-US" sz="1800" u="sng" dirty="0"/>
              <a:t>https://c4model.com/</a:t>
            </a:r>
            <a:endParaRPr kumimoji="0" lang="ru-RU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547F0E-0F77-4FBF-80D8-4401B72D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173" y="1658239"/>
            <a:ext cx="6181725" cy="82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56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4DEFCA33-DAAB-B9EF-AD22-85005BA06BF7}"/>
              </a:ext>
            </a:extLst>
          </p:cNvPr>
          <p:cNvSpPr/>
          <p:nvPr/>
        </p:nvSpPr>
        <p:spPr>
          <a:xfrm rot="10800000">
            <a:off x="8378890" y="0"/>
            <a:ext cx="11420410" cy="10367963"/>
          </a:xfrm>
          <a:prstGeom prst="round1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94758-EE27-3103-F371-E73165045BC8}"/>
              </a:ext>
            </a:extLst>
          </p:cNvPr>
          <p:cNvSpPr txBox="1"/>
          <p:nvPr/>
        </p:nvSpPr>
        <p:spPr>
          <a:xfrm>
            <a:off x="662985" y="4066827"/>
            <a:ext cx="71025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ts val="7600"/>
              </a:lnSpc>
            </a:pPr>
            <a:r>
              <a:rPr lang="ru-RU" sz="6600" b="1" dirty="0">
                <a:latin typeface="Tinkoff Sans" panose="02000506050000020004" pitchFamily="2" charset="0"/>
              </a:rPr>
              <a:t>Пример простой реализации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97895-593E-4D6A-89BC-963051DC409C}"/>
              </a:ext>
            </a:extLst>
          </p:cNvPr>
          <p:cNvSpPr txBox="1"/>
          <p:nvPr/>
        </p:nvSpPr>
        <p:spPr>
          <a:xfrm>
            <a:off x="9588373" y="720000"/>
            <a:ext cx="9883849" cy="10484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6500"/>
              </a:lnSpc>
            </a:pPr>
            <a:r>
              <a:rPr lang="ru-RU" sz="5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Модель С4 –контейнеры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46A22-1E8F-4F23-A893-5BFCC0F6F50E}"/>
              </a:ext>
            </a:extLst>
          </p:cNvPr>
          <p:cNvSpPr txBox="1"/>
          <p:nvPr/>
        </p:nvSpPr>
        <p:spPr>
          <a:xfrm>
            <a:off x="662985" y="9226694"/>
            <a:ext cx="44936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Модель описания архитектуры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C4</a:t>
            </a:r>
          </a:p>
          <a:p>
            <a:pPr defTabSz="457200"/>
            <a:r>
              <a:rPr lang="en-US" sz="1800" u="sng" dirty="0"/>
              <a:t>https://c4model.com/</a:t>
            </a:r>
            <a:endParaRPr kumimoji="0" lang="ru-RU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BB134-A1A8-47E1-A3AC-7A46C943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18" y="1666844"/>
            <a:ext cx="6181279" cy="8236947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A88B945-4C2E-4FFE-A5B0-23755093D77C}"/>
              </a:ext>
            </a:extLst>
          </p:cNvPr>
          <p:cNvSpPr/>
          <p:nvPr/>
        </p:nvSpPr>
        <p:spPr>
          <a:xfrm>
            <a:off x="10636383" y="5503940"/>
            <a:ext cx="6235817" cy="1585361"/>
          </a:xfrm>
          <a:prstGeom prst="roundRect">
            <a:avLst/>
          </a:prstGeom>
          <a:solidFill>
            <a:schemeClr val="accent2">
              <a:lumMod val="75000"/>
              <a:alpha val="19000"/>
            </a:schemeClr>
          </a:solidFill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Проблемы з</a:t>
            </a:r>
            <a:r>
              <a:rPr lang="ru-RU" sz="1800" dirty="0">
                <a:solidFill>
                  <a:srgbClr val="FF0000"/>
                </a:solidFill>
              </a:rPr>
              <a:t>десь!!!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2319134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7354191-40B0-2049-85AE-CE6B0262DCBC}"/>
              </a:ext>
            </a:extLst>
          </p:cNvPr>
          <p:cNvSpPr/>
          <p:nvPr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Прямоугольник с одним усеченным и одним скругленным углом 6">
            <a:extLst>
              <a:ext uri="{FF2B5EF4-FFF2-40B4-BE49-F238E27FC236}">
                <a16:creationId xmlns:a16="http://schemas.microsoft.com/office/drawing/2014/main" id="{8C3E1016-26FB-D241-8F78-3F1ECA094202}"/>
              </a:ext>
            </a:extLst>
          </p:cNvPr>
          <p:cNvSpPr/>
          <p:nvPr/>
        </p:nvSpPr>
        <p:spPr>
          <a:xfrm>
            <a:off x="7324742" y="5536223"/>
            <a:ext cx="12474558" cy="5623902"/>
          </a:xfrm>
          <a:prstGeom prst="snipRoundRect">
            <a:avLst>
              <a:gd name="adj1" fmla="val 40200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08EE8EED-7039-924F-A412-22C47BE999D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90172" y="6334855"/>
            <a:ext cx="10210603" cy="42140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lnSpc>
                <a:spcPts val="38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6500"/>
              </a:lnSpc>
            </a:pPr>
            <a:r>
              <a:rPr lang="ru-RU" sz="4200"/>
              <a:t>Мы создали систему</a:t>
            </a:r>
            <a:r>
              <a:rPr lang="ru-RU" sz="4200" dirty="0"/>
              <a:t>, для которой наш сервер не достаточно мощный. Что будем делать?</a:t>
            </a:r>
            <a:endParaRPr sz="4200" dirty="0"/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B80F34BB-F8BE-5D48-95E6-5CC7D63BCD25}"/>
              </a:ext>
            </a:extLst>
          </p:cNvPr>
          <p:cNvSpPr txBox="1">
            <a:spLocks/>
          </p:cNvSpPr>
          <p:nvPr/>
        </p:nvSpPr>
        <p:spPr>
          <a:xfrm>
            <a:off x="796418" y="1294914"/>
            <a:ext cx="18081877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10000"/>
              </a:lnSpc>
            </a:pPr>
            <a:r>
              <a:rPr lang="ru-RU" sz="9000" dirty="0">
                <a:solidFill>
                  <a:schemeClr val="tx1"/>
                </a:solidFill>
                <a:latin typeface="TINKOFFSANS-MEDIUM" panose="02000506050000020004" pitchFamily="2" charset="0"/>
              </a:rPr>
              <a:t>Проблема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D7675A-0C53-C447-8680-1CF25C105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4380">
            <a:off x="1149614" y="4751433"/>
            <a:ext cx="2840182" cy="10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701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E2D37FE-2DF4-9573-D0EE-CA8E005D5C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6E4C5124-C159-CB41-9713-43FF3C7BD45B}"/>
              </a:ext>
            </a:extLst>
          </p:cNvPr>
          <p:cNvSpPr/>
          <p:nvPr/>
        </p:nvSpPr>
        <p:spPr>
          <a:xfrm rot="10800000" flipH="1">
            <a:off x="11568680" y="0"/>
            <a:ext cx="8230620" cy="2159624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0620" h="2159624">
                <a:moveTo>
                  <a:pt x="1516532" y="0"/>
                </a:moveTo>
                <a:lnTo>
                  <a:pt x="8230620" y="0"/>
                </a:lnTo>
                <a:lnTo>
                  <a:pt x="8230620" y="0"/>
                </a:lnTo>
                <a:lnTo>
                  <a:pt x="8230620" y="2158300"/>
                </a:lnTo>
                <a:cubicBezTo>
                  <a:pt x="8221981" y="2161292"/>
                  <a:pt x="8180241" y="2151870"/>
                  <a:pt x="8171602" y="2154862"/>
                </a:cubicBezTo>
                <a:lnTo>
                  <a:pt x="0" y="2159624"/>
                </a:lnTo>
                <a:cubicBezTo>
                  <a:pt x="0" y="1650555"/>
                  <a:pt x="5876" y="2032137"/>
                  <a:pt x="5876" y="1523068"/>
                </a:cubicBezTo>
                <a:cubicBezTo>
                  <a:pt x="5876" y="679615"/>
                  <a:pt x="673079" y="0"/>
                  <a:pt x="1516532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4FCA20-461A-CCAE-C82A-7035F545B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3457">
            <a:off x="10555440" y="755374"/>
            <a:ext cx="10251538" cy="10251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B4A46C-4226-BF34-B969-DEF0E01CE101}"/>
              </a:ext>
            </a:extLst>
          </p:cNvPr>
          <p:cNvSpPr txBox="1"/>
          <p:nvPr/>
        </p:nvSpPr>
        <p:spPr>
          <a:xfrm>
            <a:off x="1510975" y="2693335"/>
            <a:ext cx="9221982" cy="9656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ts val="6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Варианты решений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1CA6E-E82D-7C47-2238-4EFBFA4076F5}"/>
              </a:ext>
            </a:extLst>
          </p:cNvPr>
          <p:cNvSpPr txBox="1"/>
          <p:nvPr/>
        </p:nvSpPr>
        <p:spPr>
          <a:xfrm>
            <a:off x="1510974" y="3666874"/>
            <a:ext cx="9671687" cy="4124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84640" lvl="1" indent="-584640" hangingPunct="1">
              <a:lnSpc>
                <a:spcPts val="4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ru-RU" sz="2800" dirty="0"/>
              <a:t>Оптимизировать наше приложение - </a:t>
            </a:r>
            <a:r>
              <a:rPr lang="ru-RU" sz="2800" dirty="0">
                <a:solidFill>
                  <a:srgbClr val="FF0000"/>
                </a:solidFill>
              </a:rPr>
              <a:t>возможности оптимизации ограничены!</a:t>
            </a:r>
          </a:p>
          <a:p>
            <a:pPr marL="584640" lvl="1" indent="-584640" hangingPunct="1">
              <a:lnSpc>
                <a:spcPts val="4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ru-RU" sz="2800" dirty="0"/>
              <a:t>Купить сервер помощнее </a:t>
            </a:r>
            <a:br>
              <a:rPr lang="en-US" sz="2800" dirty="0"/>
            </a:br>
            <a:r>
              <a:rPr lang="ru-RU" sz="2800" dirty="0"/>
              <a:t>(вертикальное масштабирование)  - </a:t>
            </a:r>
            <a:r>
              <a:rPr lang="ru-RU" sz="2800" dirty="0">
                <a:solidFill>
                  <a:srgbClr val="FF0000"/>
                </a:solidFill>
              </a:rPr>
              <a:t>производительность серверов ограничена</a:t>
            </a:r>
          </a:p>
          <a:p>
            <a:pPr marL="584640" lvl="1" indent="-584640" hangingPunct="1">
              <a:lnSpc>
                <a:spcPts val="4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ru-RU" sz="2800" dirty="0"/>
              <a:t>Разбить приложение на </a:t>
            </a:r>
            <a:r>
              <a:rPr lang="ru-RU" sz="2800" dirty="0" err="1"/>
              <a:t>микросервисы</a:t>
            </a:r>
            <a:r>
              <a:rPr lang="ru-RU" sz="2800" dirty="0"/>
              <a:t> и масштабировать горизонтально – </a:t>
            </a:r>
            <a:r>
              <a:rPr lang="ru-RU" sz="2800" dirty="0">
                <a:solidFill>
                  <a:srgbClr val="00B050"/>
                </a:solidFill>
              </a:rPr>
              <a:t>почти безграничные возможности</a:t>
            </a:r>
          </a:p>
        </p:txBody>
      </p:sp>
    </p:spTree>
    <p:extLst>
      <p:ext uri="{BB962C8B-B14F-4D97-AF65-F5344CB8AC3E}">
        <p14:creationId xmlns:p14="http://schemas.microsoft.com/office/powerpoint/2010/main" val="13677199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60570</TotalTime>
  <Words>575</Words>
  <Application>Microsoft Macintosh PowerPoint</Application>
  <PresentationFormat>Произвольный</PresentationFormat>
  <Paragraphs>112</Paragraphs>
  <Slides>23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Tinkoff Sans</vt:lpstr>
      <vt:lpstr>Wingdings</vt:lpstr>
      <vt:lpstr>TINKOFFSANS-MEDIUM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Настало время практики</vt:lpstr>
      <vt:lpstr>Он такой один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689</cp:revision>
  <dcterms:modified xsi:type="dcterms:W3CDTF">2023-12-04T05:59:33Z</dcterms:modified>
</cp:coreProperties>
</file>